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81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4" r:id="rId25"/>
    <p:sldId id="282" r:id="rId26"/>
    <p:sldId id="279" r:id="rId27"/>
    <p:sldId id="28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31"/>
  </p:normalViewPr>
  <p:slideViewPr>
    <p:cSldViewPr snapToGrid="0" snapToObjects="1">
      <p:cViewPr varScale="1">
        <p:scale>
          <a:sx n="97" d="100"/>
          <a:sy n="97" d="100"/>
        </p:scale>
        <p:origin x="5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0B0F2-B2B3-A547-9217-D2070A51ABA2}" type="datetimeFigureOut">
              <a:rPr lang="en-US" smtClean="0"/>
              <a:t>9/26/18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DFBD39-4816-5049-A7C3-E93596B5F9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3427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tional_Human_Genome_Research_Institute" TargetMode="External"/><Relationship Id="rId4" Type="http://schemas.openxmlformats.org/officeDocument/2006/relationships/hyperlink" Target="https://en.wikipedia.org/wiki/Human_Genome_Project" TargetMode="External"/><Relationship Id="rId5" Type="http://schemas.openxmlformats.org/officeDocument/2006/relationships/hyperlink" Target="http://ghr.nlm.nih.gov/handbook/genomicresearch?show=all#encode" TargetMode="External"/><Relationship Id="rId6" Type="http://schemas.openxmlformats.org/officeDocument/2006/relationships/hyperlink" Target="https://en.wikipedia.org/wiki/Human_genom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tional_Human_Genome_Research_Institute" TargetMode="External"/><Relationship Id="rId4" Type="http://schemas.openxmlformats.org/officeDocument/2006/relationships/hyperlink" Target="https://en.wikipedia.org/wiki/Human_Genome_Project" TargetMode="External"/><Relationship Id="rId5" Type="http://schemas.openxmlformats.org/officeDocument/2006/relationships/hyperlink" Target="http://ghr.nlm.nih.gov/handbook/genomicresearch?show=all#encode" TargetMode="External"/><Relationship Id="rId6" Type="http://schemas.openxmlformats.org/officeDocument/2006/relationships/hyperlink" Target="https://en.wikipedia.org/wiki/Human_genom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National_Human_Genome_Research_Institute" TargetMode="External"/><Relationship Id="rId4" Type="http://schemas.openxmlformats.org/officeDocument/2006/relationships/hyperlink" Target="https://en.wikipedia.org/wiki/Human_Genome_Project" TargetMode="External"/><Relationship Id="rId5" Type="http://schemas.openxmlformats.org/officeDocument/2006/relationships/hyperlink" Target="http://ghr.nlm.nih.gov/handbook/genomicresearch?show=all#encode" TargetMode="External"/><Relationship Id="rId6" Type="http://schemas.openxmlformats.org/officeDocument/2006/relationships/hyperlink" Target="https://en.wikipedia.org/wiki/Human_genome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FCC51437-BC8A-4928-84D8-258035A0B3BC}" type="slidenum">
              <a:rPr lang="en-US" altLang="en-US" sz="1200"/>
              <a:pPr/>
              <a:t>8</a:t>
            </a:fld>
            <a:endParaRPr lang="en-US" altLang="en-US" sz="1200"/>
          </a:p>
        </p:txBody>
      </p:sp>
      <p:sp>
        <p:nvSpPr>
          <p:cNvPr id="43010" name="Slide Image Placeholder 1"/>
          <p:cNvSpPr>
            <a:spLocks noGrp="1" noRot="1" noChangeAspec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defTabSz="457200" eaLnBrk="1" hangingPunct="1">
              <a:spcBef>
                <a:spcPct val="0"/>
              </a:spcBef>
            </a:pPr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43012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fld id="{CBDF89C9-BD9F-49EB-ACE4-70E38BA730B3}" type="slidenum">
              <a:rPr lang="en-US" altLang="en-US" sz="1200">
                <a:solidFill>
                  <a:srgbClr val="000000"/>
                </a:solidFill>
                <a:latin typeface="Calibri" panose="020F0502020204030204" pitchFamily="34" charset="0"/>
              </a:rPr>
              <a:pPr algn="r" eaLnBrk="1" hangingPunct="1"/>
              <a:t>8</a:t>
            </a:fld>
            <a:endParaRPr lang="en-US" altLang="en-US" sz="120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05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Encyclopedia of DNA Elements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public research project launched by the US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National Human Genome Research Institute"/>
              </a:rPr>
              <a:t>National Human Genome Research Institute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(NHGRI) in September 2003.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Intended as a follow-up to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uman Genome Project"/>
              </a:rPr>
              <a:t>Human Genome Project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Genomic Research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the ENCODE project aims to identify all functional elements in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Human genome"/>
              </a:rPr>
              <a:t>human genome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EC2A4-06DF-7C48-ABE6-77D36CCBF81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901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E3031B25-96BA-4B8F-A81A-8F9E29978148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4505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3" tIns="45717" rIns="91433" bIns="45717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8612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746B7244-1CBD-4B8B-B89C-CFCC4B40BC36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471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3" tIns="45717" rIns="91433" bIns="45717"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87070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3212D8C-F2D6-4844-9102-F7330DCD1605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51202" name="Rectangle 1026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51203" name="Rectangle 1027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33" tIns="45717" rIns="91433" bIns="45717"/>
          <a:lstStyle/>
          <a:p>
            <a:r>
              <a:rPr lang="en-US" dirty="0" smtClean="0"/>
              <a:t>How can you solve a problem like this?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Decrease cluster density – works, but lose sequencing power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 smtClean="0"/>
              <a:t>Artificially add complexity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 smtClean="0"/>
              <a:t>Spike in other libraries</a:t>
            </a:r>
          </a:p>
          <a:p>
            <a:pPr marL="1257300" lvl="2" indent="-342900">
              <a:buFont typeface="+mj-lt"/>
              <a:buAutoNum type="alphaLcParenR"/>
            </a:pPr>
            <a:r>
              <a:rPr lang="en-US" dirty="0" smtClean="0"/>
              <a:t>Add random-</a:t>
            </a:r>
            <a:r>
              <a:rPr lang="en-US" dirty="0" err="1" smtClean="0"/>
              <a:t>mers</a:t>
            </a:r>
            <a:endParaRPr lang="en-US" dirty="0" smtClean="0"/>
          </a:p>
          <a:p>
            <a:pPr eaLnBrk="1" hangingPunct="1"/>
            <a:endParaRPr lang="en-US" altLang="en-US" dirty="0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9005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Four lines represent 1 read off the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49F02-4977-484B-BA0D-696B888A150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76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Four lines represent 1 read off the machine</a:t>
            </a:r>
          </a:p>
          <a:p>
            <a:r>
              <a:rPr lang="en-US" dirty="0" smtClean="0"/>
              <a:t>Quality scores have been converted into the </a:t>
            </a:r>
            <a:r>
              <a:rPr lang="en-US" dirty="0" err="1" smtClean="0"/>
              <a:t>ascii</a:t>
            </a:r>
            <a:r>
              <a:rPr lang="en-US" dirty="0" smtClean="0"/>
              <a:t> code for reporting</a:t>
            </a:r>
            <a:r>
              <a:rPr lang="is-IS" dirty="0" smtClean="0"/>
              <a:t>… not important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49F02-4977-484B-BA0D-696B888A150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94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Four lines represent 1 read off the machine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49F02-4977-484B-BA0D-696B888A150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65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Encyclopedia of DNA Elements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public research project launched by the US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National Human Genome Research Institute"/>
              </a:rPr>
              <a:t>National Human Genome Research Institute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(NHGRI) in September 2003.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Intended as a follow-up to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uman Genome Project"/>
              </a:rPr>
              <a:t>Human Genome Project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Genomic Research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the ENCODE project aims to identify all functional elements in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Human genome"/>
              </a:rPr>
              <a:t>human genome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EC2A4-06DF-7C48-ABE6-77D36CCBF8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25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 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Encyclopedia of DNA Elements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a public research project launched by the US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National Human Genome Research Institute"/>
              </a:rPr>
              <a:t>National Human Genome Research Institute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(NHGRI) in September 2003.</a:t>
            </a:r>
            <a:r>
              <a:rPr lang="en-US" sz="12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Intended as a follow-up to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Human Genome Project"/>
              </a:rPr>
              <a:t>Human Genome Project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Genomic Research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the ENCODE project aims to identify all functional elements in the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Human genome"/>
              </a:rPr>
              <a:t>human genome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EC2A4-06DF-7C48-ABE6-77D36CCBF8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37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0496-E980-FA4F-8391-BA3BA82EF954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1BF8C-4299-184C-805C-D965C664F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3958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0496-E980-FA4F-8391-BA3BA82EF954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1BF8C-4299-184C-805C-D965C664F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13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0496-E980-FA4F-8391-BA3BA82EF954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1BF8C-4299-184C-805C-D965C664F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52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0496-E980-FA4F-8391-BA3BA82EF954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1BF8C-4299-184C-805C-D965C664F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64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0496-E980-FA4F-8391-BA3BA82EF954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1BF8C-4299-184C-805C-D965C664F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872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0496-E980-FA4F-8391-BA3BA82EF954}" type="datetimeFigureOut">
              <a:rPr lang="en-US" smtClean="0"/>
              <a:t>9/26/18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1BF8C-4299-184C-805C-D965C664F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1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0496-E980-FA4F-8391-BA3BA82EF954}" type="datetimeFigureOut">
              <a:rPr lang="en-US" smtClean="0"/>
              <a:t>9/26/18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1BF8C-4299-184C-805C-D965C664F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68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0496-E980-FA4F-8391-BA3BA82EF954}" type="datetimeFigureOut">
              <a:rPr lang="en-US" smtClean="0"/>
              <a:t>9/26/18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1BF8C-4299-184C-805C-D965C664F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84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0496-E980-FA4F-8391-BA3BA82EF954}" type="datetimeFigureOut">
              <a:rPr lang="en-US" smtClean="0"/>
              <a:t>9/26/18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1BF8C-4299-184C-805C-D965C664F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12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0496-E980-FA4F-8391-BA3BA82EF954}" type="datetimeFigureOut">
              <a:rPr lang="en-US" smtClean="0"/>
              <a:t>9/26/18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1BF8C-4299-184C-805C-D965C664F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654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60496-E980-FA4F-8391-BA3BA82EF954}" type="datetimeFigureOut">
              <a:rPr lang="en-US" smtClean="0"/>
              <a:t>9/26/18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1BF8C-4299-184C-805C-D965C664F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3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60496-E980-FA4F-8391-BA3BA82EF954}" type="datetimeFigureOut">
              <a:rPr lang="en-US" smtClean="0"/>
              <a:t>9/26/18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1BF8C-4299-184C-805C-D965C664F6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971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Relationship Id="rId3" Type="http://schemas.openxmlformats.org/officeDocument/2006/relationships/image" Target="../media/image15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ncodeproject.org/rna-seq/long-rnas/" TargetMode="External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tiff"/><Relationship Id="rId3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 smtClean="0"/>
              <a:t>BIOM 200 Module 1: Introduction to Bioinformatics</a:t>
            </a:r>
            <a:br>
              <a:rPr lang="en-US" sz="4800" dirty="0" smtClean="0"/>
            </a:br>
            <a:r>
              <a:rPr lang="en-US" sz="2400" dirty="0" smtClean="0"/>
              <a:t>RNA-sequencing and ATAC-seq analysis</a:t>
            </a:r>
            <a:r>
              <a:rPr lang="en-US" sz="4800" dirty="0"/>
              <a:t/>
            </a:r>
            <a:br>
              <a:rPr lang="en-US" sz="4800" dirty="0"/>
            </a:b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r>
              <a:rPr lang="en-US" dirty="0" smtClean="0"/>
              <a:t>09</a:t>
            </a:r>
            <a:r>
              <a:rPr lang="en-US" dirty="0" smtClean="0"/>
              <a:t>/26/2018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75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2"/>
          <p:cNvSpPr>
            <a:spLocks noGrp="1" noChangeArrowheads="1"/>
          </p:cNvSpPr>
          <p:nvPr>
            <p:ph type="title"/>
          </p:nvPr>
        </p:nvSpPr>
        <p:spPr>
          <a:xfrm>
            <a:off x="1866900" y="354013"/>
            <a:ext cx="6707188" cy="838200"/>
          </a:xfrm>
        </p:spPr>
        <p:txBody>
          <a:bodyPr/>
          <a:lstStyle/>
          <a:p>
            <a:pPr eaLnBrk="1" hangingPunct="1"/>
            <a:r>
              <a:rPr lang="en-GB" altLang="en-US" smtClean="0"/>
              <a:t> </a:t>
            </a:r>
          </a:p>
        </p:txBody>
      </p:sp>
      <p:sp>
        <p:nvSpPr>
          <p:cNvPr id="46082" name="Rectangle 3"/>
          <p:cNvSpPr>
            <a:spLocks noChangeArrowheads="1"/>
          </p:cNvSpPr>
          <p:nvPr/>
        </p:nvSpPr>
        <p:spPr bwMode="auto">
          <a:xfrm>
            <a:off x="3697289" y="193675"/>
            <a:ext cx="5419725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3200"/>
              <a:t>Sequencing by Synthesis</a:t>
            </a:r>
            <a:endParaRPr lang="en-US" altLang="en-US" sz="3200"/>
          </a:p>
        </p:txBody>
      </p:sp>
      <p:sp>
        <p:nvSpPr>
          <p:cNvPr id="46083" name="Text Box 4"/>
          <p:cNvSpPr txBox="1">
            <a:spLocks noChangeArrowheads="1"/>
          </p:cNvSpPr>
          <p:nvPr/>
        </p:nvSpPr>
        <p:spPr bwMode="auto">
          <a:xfrm>
            <a:off x="5952530" y="4967587"/>
            <a:ext cx="46980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1800">
                <a:latin typeface="Verdana" panose="020B0604030504040204" pitchFamily="34" charset="0"/>
              </a:rPr>
              <a:t>		First base incorporated</a:t>
            </a:r>
          </a:p>
        </p:txBody>
      </p:sp>
      <p:sp>
        <p:nvSpPr>
          <p:cNvPr id="46084" name="Text Box 5"/>
          <p:cNvSpPr txBox="1">
            <a:spLocks noChangeArrowheads="1"/>
          </p:cNvSpPr>
          <p:nvPr/>
        </p:nvSpPr>
        <p:spPr bwMode="auto">
          <a:xfrm>
            <a:off x="5952529" y="4570712"/>
            <a:ext cx="4960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1800" dirty="0">
                <a:latin typeface="Verdana" panose="020B0604030504040204" pitchFamily="34" charset="0"/>
              </a:rPr>
              <a:t>Cycle 1:	Add sequencing reagents</a:t>
            </a:r>
          </a:p>
        </p:txBody>
      </p:sp>
      <p:sp>
        <p:nvSpPr>
          <p:cNvPr id="46085" name="Text Box 6"/>
          <p:cNvSpPr txBox="1">
            <a:spLocks noChangeArrowheads="1"/>
          </p:cNvSpPr>
          <p:nvPr/>
        </p:nvSpPr>
        <p:spPr bwMode="auto">
          <a:xfrm>
            <a:off x="5952530" y="5364462"/>
            <a:ext cx="55306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1800">
                <a:latin typeface="Verdana" panose="020B0604030504040204" pitchFamily="34" charset="0"/>
              </a:rPr>
              <a:t>		Remove unincorporated bases</a:t>
            </a:r>
          </a:p>
        </p:txBody>
      </p:sp>
      <p:sp>
        <p:nvSpPr>
          <p:cNvPr id="46086" name="Text Box 7"/>
          <p:cNvSpPr txBox="1">
            <a:spLocks noChangeArrowheads="1"/>
          </p:cNvSpPr>
          <p:nvPr/>
        </p:nvSpPr>
        <p:spPr bwMode="auto">
          <a:xfrm>
            <a:off x="5952529" y="5761337"/>
            <a:ext cx="354616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1800">
                <a:latin typeface="Verdana" panose="020B0604030504040204" pitchFamily="34" charset="0"/>
              </a:rPr>
              <a:t>		Detect signal</a:t>
            </a:r>
          </a:p>
        </p:txBody>
      </p:sp>
      <p:sp>
        <p:nvSpPr>
          <p:cNvPr id="46087" name="Text Box 8"/>
          <p:cNvSpPr txBox="1">
            <a:spLocks noChangeArrowheads="1"/>
          </p:cNvSpPr>
          <p:nvPr/>
        </p:nvSpPr>
        <p:spPr bwMode="auto">
          <a:xfrm>
            <a:off x="5952530" y="6158212"/>
            <a:ext cx="629851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GB" altLang="en-US" sz="1800">
                <a:latin typeface="Verdana" panose="020B0604030504040204" pitchFamily="34" charset="0"/>
              </a:rPr>
              <a:t>Cycle 2-n:	Add sequencing reagents and repeat</a:t>
            </a:r>
          </a:p>
        </p:txBody>
      </p:sp>
      <p:grpSp>
        <p:nvGrpSpPr>
          <p:cNvPr id="46088" name="Group 9"/>
          <p:cNvGrpSpPr>
            <a:grpSpLocks/>
          </p:cNvGrpSpPr>
          <p:nvPr/>
        </p:nvGrpSpPr>
        <p:grpSpPr bwMode="auto">
          <a:xfrm>
            <a:off x="5472332" y="1985963"/>
            <a:ext cx="6546974" cy="2323954"/>
            <a:chOff x="198" y="1088"/>
            <a:chExt cx="4581" cy="1608"/>
          </a:xfrm>
        </p:grpSpPr>
        <p:sp>
          <p:nvSpPr>
            <p:cNvPr id="46089" name="Oval 10" descr="Dark downward diagonal"/>
            <p:cNvSpPr>
              <a:spLocks noChangeArrowheads="1"/>
            </p:cNvSpPr>
            <p:nvPr/>
          </p:nvSpPr>
          <p:spPr bwMode="auto">
            <a:xfrm>
              <a:off x="1032" y="1088"/>
              <a:ext cx="1352" cy="744"/>
            </a:xfrm>
            <a:prstGeom prst="ellipse">
              <a:avLst/>
            </a:prstGeom>
            <a:pattFill prst="dkDnDiag">
              <a:fgClr>
                <a:schemeClr val="accent1"/>
              </a:fgClr>
              <a:bgClr>
                <a:srgbClr val="FFFFFF"/>
              </a:bgClr>
            </a:pattFill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6090" name="Group 11"/>
            <p:cNvGrpSpPr>
              <a:grpSpLocks/>
            </p:cNvGrpSpPr>
            <p:nvPr/>
          </p:nvGrpSpPr>
          <p:grpSpPr bwMode="auto">
            <a:xfrm>
              <a:off x="2262" y="2222"/>
              <a:ext cx="208" cy="212"/>
              <a:chOff x="662" y="1526"/>
              <a:chExt cx="208" cy="212"/>
            </a:xfrm>
          </p:grpSpPr>
          <p:sp>
            <p:nvSpPr>
              <p:cNvPr id="46208" name="Oval 12"/>
              <p:cNvSpPr>
                <a:spLocks noChangeArrowheads="1"/>
              </p:cNvSpPr>
              <p:nvPr/>
            </p:nvSpPr>
            <p:spPr bwMode="auto">
              <a:xfrm>
                <a:off x="688" y="1552"/>
                <a:ext cx="160" cy="152"/>
              </a:xfrm>
              <a:prstGeom prst="ellipse">
                <a:avLst/>
              </a:prstGeom>
              <a:solidFill>
                <a:srgbClr val="339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09" name="Text Box 13"/>
              <p:cNvSpPr txBox="1">
                <a:spLocks noChangeArrowheads="1"/>
              </p:cNvSpPr>
              <p:nvPr/>
            </p:nvSpPr>
            <p:spPr bwMode="auto">
              <a:xfrm>
                <a:off x="662" y="1526"/>
                <a:ext cx="20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C</a:t>
                </a:r>
              </a:p>
            </p:txBody>
          </p:sp>
        </p:grpSp>
        <p:grpSp>
          <p:nvGrpSpPr>
            <p:cNvPr id="46091" name="Group 14"/>
            <p:cNvGrpSpPr>
              <a:grpSpLocks/>
            </p:cNvGrpSpPr>
            <p:nvPr/>
          </p:nvGrpSpPr>
          <p:grpSpPr bwMode="auto">
            <a:xfrm>
              <a:off x="1966" y="2086"/>
              <a:ext cx="194" cy="212"/>
              <a:chOff x="1166" y="1662"/>
              <a:chExt cx="194" cy="212"/>
            </a:xfrm>
          </p:grpSpPr>
          <p:sp>
            <p:nvSpPr>
              <p:cNvPr id="46206" name="Oval 15"/>
              <p:cNvSpPr>
                <a:spLocks noChangeArrowheads="1"/>
              </p:cNvSpPr>
              <p:nvPr/>
            </p:nvSpPr>
            <p:spPr bwMode="auto">
              <a:xfrm>
                <a:off x="1184" y="1688"/>
                <a:ext cx="160" cy="152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07" name="Text Box 16"/>
              <p:cNvSpPr txBox="1">
                <a:spLocks noChangeArrowheads="1"/>
              </p:cNvSpPr>
              <p:nvPr/>
            </p:nvSpPr>
            <p:spPr bwMode="auto">
              <a:xfrm>
                <a:off x="1166" y="1662"/>
                <a:ext cx="19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T</a:t>
                </a:r>
              </a:p>
            </p:txBody>
          </p:sp>
        </p:grpSp>
        <p:grpSp>
          <p:nvGrpSpPr>
            <p:cNvPr id="46092" name="Group 17"/>
            <p:cNvGrpSpPr>
              <a:grpSpLocks/>
            </p:cNvGrpSpPr>
            <p:nvPr/>
          </p:nvGrpSpPr>
          <p:grpSpPr bwMode="auto">
            <a:xfrm>
              <a:off x="2430" y="1742"/>
              <a:ext cx="208" cy="212"/>
              <a:chOff x="1678" y="1790"/>
              <a:chExt cx="208" cy="212"/>
            </a:xfrm>
          </p:grpSpPr>
          <p:sp>
            <p:nvSpPr>
              <p:cNvPr id="46204" name="Oval 18"/>
              <p:cNvSpPr>
                <a:spLocks noChangeArrowheads="1"/>
              </p:cNvSpPr>
              <p:nvPr/>
            </p:nvSpPr>
            <p:spPr bwMode="auto">
              <a:xfrm>
                <a:off x="1696" y="1824"/>
                <a:ext cx="160" cy="152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05" name="Text Box 19"/>
              <p:cNvSpPr txBox="1">
                <a:spLocks noChangeArrowheads="1"/>
              </p:cNvSpPr>
              <p:nvPr/>
            </p:nvSpPr>
            <p:spPr bwMode="auto">
              <a:xfrm>
                <a:off x="1678" y="1790"/>
                <a:ext cx="20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A</a:t>
                </a:r>
              </a:p>
            </p:txBody>
          </p:sp>
        </p:grpSp>
        <p:grpSp>
          <p:nvGrpSpPr>
            <p:cNvPr id="46093" name="Group 20"/>
            <p:cNvGrpSpPr>
              <a:grpSpLocks/>
            </p:cNvGrpSpPr>
            <p:nvPr/>
          </p:nvGrpSpPr>
          <p:grpSpPr bwMode="auto">
            <a:xfrm>
              <a:off x="2918" y="1774"/>
              <a:ext cx="216" cy="212"/>
              <a:chOff x="1070" y="1094"/>
              <a:chExt cx="216" cy="212"/>
            </a:xfrm>
          </p:grpSpPr>
          <p:sp>
            <p:nvSpPr>
              <p:cNvPr id="46202" name="Oval 21"/>
              <p:cNvSpPr>
                <a:spLocks noChangeArrowheads="1"/>
              </p:cNvSpPr>
              <p:nvPr/>
            </p:nvSpPr>
            <p:spPr bwMode="auto">
              <a:xfrm>
                <a:off x="1096" y="1120"/>
                <a:ext cx="160" cy="15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03" name="Text Box 22"/>
              <p:cNvSpPr txBox="1">
                <a:spLocks noChangeArrowheads="1"/>
              </p:cNvSpPr>
              <p:nvPr/>
            </p:nvSpPr>
            <p:spPr bwMode="auto">
              <a:xfrm>
                <a:off x="1070" y="1094"/>
                <a:ext cx="21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G</a:t>
                </a:r>
              </a:p>
            </p:txBody>
          </p:sp>
        </p:grpSp>
        <p:grpSp>
          <p:nvGrpSpPr>
            <p:cNvPr id="46094" name="Group 23"/>
            <p:cNvGrpSpPr>
              <a:grpSpLocks/>
            </p:cNvGrpSpPr>
            <p:nvPr/>
          </p:nvGrpSpPr>
          <p:grpSpPr bwMode="auto">
            <a:xfrm>
              <a:off x="2646" y="1942"/>
              <a:ext cx="208" cy="212"/>
              <a:chOff x="662" y="1526"/>
              <a:chExt cx="208" cy="212"/>
            </a:xfrm>
          </p:grpSpPr>
          <p:sp>
            <p:nvSpPr>
              <p:cNvPr id="46200" name="Oval 24"/>
              <p:cNvSpPr>
                <a:spLocks noChangeArrowheads="1"/>
              </p:cNvSpPr>
              <p:nvPr/>
            </p:nvSpPr>
            <p:spPr bwMode="auto">
              <a:xfrm>
                <a:off x="688" y="1552"/>
                <a:ext cx="160" cy="152"/>
              </a:xfrm>
              <a:prstGeom prst="ellipse">
                <a:avLst/>
              </a:prstGeom>
              <a:solidFill>
                <a:srgbClr val="3399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201" name="Text Box 25"/>
              <p:cNvSpPr txBox="1">
                <a:spLocks noChangeArrowheads="1"/>
              </p:cNvSpPr>
              <p:nvPr/>
            </p:nvSpPr>
            <p:spPr bwMode="auto">
              <a:xfrm>
                <a:off x="662" y="1526"/>
                <a:ext cx="20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C</a:t>
                </a:r>
              </a:p>
            </p:txBody>
          </p:sp>
        </p:grpSp>
        <p:grpSp>
          <p:nvGrpSpPr>
            <p:cNvPr id="46095" name="Group 26"/>
            <p:cNvGrpSpPr>
              <a:grpSpLocks/>
            </p:cNvGrpSpPr>
            <p:nvPr/>
          </p:nvGrpSpPr>
          <p:grpSpPr bwMode="auto">
            <a:xfrm>
              <a:off x="3150" y="2078"/>
              <a:ext cx="194" cy="212"/>
              <a:chOff x="1166" y="1662"/>
              <a:chExt cx="194" cy="212"/>
            </a:xfrm>
          </p:grpSpPr>
          <p:sp>
            <p:nvSpPr>
              <p:cNvPr id="46198" name="Oval 27"/>
              <p:cNvSpPr>
                <a:spLocks noChangeArrowheads="1"/>
              </p:cNvSpPr>
              <p:nvPr/>
            </p:nvSpPr>
            <p:spPr bwMode="auto">
              <a:xfrm>
                <a:off x="1184" y="1688"/>
                <a:ext cx="160" cy="152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99" name="Text Box 28"/>
              <p:cNvSpPr txBox="1">
                <a:spLocks noChangeArrowheads="1"/>
              </p:cNvSpPr>
              <p:nvPr/>
            </p:nvSpPr>
            <p:spPr bwMode="auto">
              <a:xfrm>
                <a:off x="1166" y="1662"/>
                <a:ext cx="19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T</a:t>
                </a:r>
              </a:p>
            </p:txBody>
          </p:sp>
        </p:grpSp>
        <p:grpSp>
          <p:nvGrpSpPr>
            <p:cNvPr id="46096" name="Group 29"/>
            <p:cNvGrpSpPr>
              <a:grpSpLocks/>
            </p:cNvGrpSpPr>
            <p:nvPr/>
          </p:nvGrpSpPr>
          <p:grpSpPr bwMode="auto">
            <a:xfrm>
              <a:off x="3470" y="1830"/>
              <a:ext cx="208" cy="212"/>
              <a:chOff x="1678" y="1790"/>
              <a:chExt cx="208" cy="212"/>
            </a:xfrm>
          </p:grpSpPr>
          <p:sp>
            <p:nvSpPr>
              <p:cNvPr id="46196" name="Oval 30"/>
              <p:cNvSpPr>
                <a:spLocks noChangeArrowheads="1"/>
              </p:cNvSpPr>
              <p:nvPr/>
            </p:nvSpPr>
            <p:spPr bwMode="auto">
              <a:xfrm>
                <a:off x="1696" y="1824"/>
                <a:ext cx="160" cy="152"/>
              </a:xfrm>
              <a:prstGeom prst="ellipse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97" name="Text Box 31"/>
              <p:cNvSpPr txBox="1">
                <a:spLocks noChangeArrowheads="1"/>
              </p:cNvSpPr>
              <p:nvPr/>
            </p:nvSpPr>
            <p:spPr bwMode="auto">
              <a:xfrm>
                <a:off x="1678" y="1790"/>
                <a:ext cx="208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A</a:t>
                </a:r>
              </a:p>
            </p:txBody>
          </p:sp>
        </p:grpSp>
        <p:grpSp>
          <p:nvGrpSpPr>
            <p:cNvPr id="46097" name="Group 32"/>
            <p:cNvGrpSpPr>
              <a:grpSpLocks/>
            </p:cNvGrpSpPr>
            <p:nvPr/>
          </p:nvGrpSpPr>
          <p:grpSpPr bwMode="auto">
            <a:xfrm>
              <a:off x="198" y="1500"/>
              <a:ext cx="1586" cy="252"/>
              <a:chOff x="198" y="1196"/>
              <a:chExt cx="1586" cy="252"/>
            </a:xfrm>
          </p:grpSpPr>
          <p:grpSp>
            <p:nvGrpSpPr>
              <p:cNvPr id="46185" name="Group 33"/>
              <p:cNvGrpSpPr>
                <a:grpSpLocks/>
              </p:cNvGrpSpPr>
              <p:nvPr/>
            </p:nvGrpSpPr>
            <p:grpSpPr bwMode="auto">
              <a:xfrm>
                <a:off x="504" y="1264"/>
                <a:ext cx="640" cy="152"/>
                <a:chOff x="464" y="2072"/>
                <a:chExt cx="640" cy="152"/>
              </a:xfrm>
            </p:grpSpPr>
            <p:sp>
              <p:nvSpPr>
                <p:cNvPr id="46192" name="Oval 34"/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3" name="Oval 35"/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4" name="Oval 36"/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5" name="Oval 37"/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86" name="Group 38"/>
              <p:cNvGrpSpPr>
                <a:grpSpLocks/>
              </p:cNvGrpSpPr>
              <p:nvPr/>
            </p:nvGrpSpPr>
            <p:grpSpPr bwMode="auto">
              <a:xfrm>
                <a:off x="1144" y="1264"/>
                <a:ext cx="640" cy="152"/>
                <a:chOff x="464" y="2072"/>
                <a:chExt cx="640" cy="152"/>
              </a:xfrm>
            </p:grpSpPr>
            <p:sp>
              <p:nvSpPr>
                <p:cNvPr id="46188" name="Oval 39"/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89" name="Oval 40"/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0" name="Oval 41"/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91" name="Oval 42"/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46187" name="Text Box 43"/>
              <p:cNvSpPr txBox="1">
                <a:spLocks noChangeArrowheads="1"/>
              </p:cNvSpPr>
              <p:nvPr/>
            </p:nvSpPr>
            <p:spPr bwMode="auto">
              <a:xfrm>
                <a:off x="198" y="1196"/>
                <a:ext cx="3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2000">
                    <a:latin typeface="Verdana" panose="020B0604030504040204" pitchFamily="34" charset="0"/>
                  </a:rPr>
                  <a:t>5’-</a:t>
                </a:r>
              </a:p>
            </p:txBody>
          </p:sp>
        </p:grpSp>
        <p:grpSp>
          <p:nvGrpSpPr>
            <p:cNvPr id="46098" name="Group 44"/>
            <p:cNvGrpSpPr>
              <a:grpSpLocks/>
            </p:cNvGrpSpPr>
            <p:nvPr/>
          </p:nvGrpSpPr>
          <p:grpSpPr bwMode="auto">
            <a:xfrm>
              <a:off x="198" y="1292"/>
              <a:ext cx="4581" cy="252"/>
              <a:chOff x="198" y="988"/>
              <a:chExt cx="4581" cy="252"/>
            </a:xfrm>
          </p:grpSpPr>
          <p:grpSp>
            <p:nvGrpSpPr>
              <p:cNvPr id="46152" name="Group 45"/>
              <p:cNvGrpSpPr>
                <a:grpSpLocks/>
              </p:cNvGrpSpPr>
              <p:nvPr/>
            </p:nvGrpSpPr>
            <p:grpSpPr bwMode="auto">
              <a:xfrm>
                <a:off x="2424" y="1056"/>
                <a:ext cx="1920" cy="152"/>
                <a:chOff x="504" y="2072"/>
                <a:chExt cx="1920" cy="152"/>
              </a:xfrm>
            </p:grpSpPr>
            <p:grpSp>
              <p:nvGrpSpPr>
                <p:cNvPr id="46170" name="Group 46"/>
                <p:cNvGrpSpPr>
                  <a:grpSpLocks/>
                </p:cNvGrpSpPr>
                <p:nvPr/>
              </p:nvGrpSpPr>
              <p:grpSpPr bwMode="auto">
                <a:xfrm>
                  <a:off x="1784" y="2072"/>
                  <a:ext cx="640" cy="152"/>
                  <a:chOff x="464" y="2072"/>
                  <a:chExt cx="640" cy="152"/>
                </a:xfrm>
              </p:grpSpPr>
              <p:sp>
                <p:nvSpPr>
                  <p:cNvPr id="46181" name="Oval 47"/>
                  <p:cNvSpPr>
                    <a:spLocks noChangeArrowheads="1"/>
                  </p:cNvSpPr>
                  <p:nvPr/>
                </p:nvSpPr>
                <p:spPr bwMode="auto">
                  <a:xfrm>
                    <a:off x="94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82" name="Oval 48"/>
                  <p:cNvSpPr>
                    <a:spLocks noChangeArrowheads="1"/>
                  </p:cNvSpPr>
                  <p:nvPr/>
                </p:nvSpPr>
                <p:spPr bwMode="auto">
                  <a:xfrm>
                    <a:off x="78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83" name="Oval 49"/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84" name="Oval 50"/>
                  <p:cNvSpPr>
                    <a:spLocks noChangeArrowheads="1"/>
                  </p:cNvSpPr>
                  <p:nvPr/>
                </p:nvSpPr>
                <p:spPr bwMode="auto">
                  <a:xfrm>
                    <a:off x="46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6171" name="Group 51"/>
                <p:cNvGrpSpPr>
                  <a:grpSpLocks/>
                </p:cNvGrpSpPr>
                <p:nvPr/>
              </p:nvGrpSpPr>
              <p:grpSpPr bwMode="auto">
                <a:xfrm>
                  <a:off x="504" y="2072"/>
                  <a:ext cx="640" cy="152"/>
                  <a:chOff x="464" y="2072"/>
                  <a:chExt cx="640" cy="152"/>
                </a:xfrm>
              </p:grpSpPr>
              <p:sp>
                <p:nvSpPr>
                  <p:cNvPr id="46177" name="Oval 52"/>
                  <p:cNvSpPr>
                    <a:spLocks noChangeArrowheads="1"/>
                  </p:cNvSpPr>
                  <p:nvPr/>
                </p:nvSpPr>
                <p:spPr bwMode="auto">
                  <a:xfrm>
                    <a:off x="94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78" name="Oval 53"/>
                  <p:cNvSpPr>
                    <a:spLocks noChangeArrowheads="1"/>
                  </p:cNvSpPr>
                  <p:nvPr/>
                </p:nvSpPr>
                <p:spPr bwMode="auto">
                  <a:xfrm>
                    <a:off x="78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79" name="Oval 54"/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80" name="Oval 55"/>
                  <p:cNvSpPr>
                    <a:spLocks noChangeArrowheads="1"/>
                  </p:cNvSpPr>
                  <p:nvPr/>
                </p:nvSpPr>
                <p:spPr bwMode="auto">
                  <a:xfrm>
                    <a:off x="46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  <p:grpSp>
              <p:nvGrpSpPr>
                <p:cNvPr id="46172" name="Group 56"/>
                <p:cNvGrpSpPr>
                  <a:grpSpLocks/>
                </p:cNvGrpSpPr>
                <p:nvPr/>
              </p:nvGrpSpPr>
              <p:grpSpPr bwMode="auto">
                <a:xfrm>
                  <a:off x="1144" y="2072"/>
                  <a:ext cx="640" cy="152"/>
                  <a:chOff x="464" y="2072"/>
                  <a:chExt cx="640" cy="152"/>
                </a:xfrm>
              </p:grpSpPr>
              <p:sp>
                <p:nvSpPr>
                  <p:cNvPr id="46173" name="Oval 57"/>
                  <p:cNvSpPr>
                    <a:spLocks noChangeArrowheads="1"/>
                  </p:cNvSpPr>
                  <p:nvPr/>
                </p:nvSpPr>
                <p:spPr bwMode="auto">
                  <a:xfrm>
                    <a:off x="94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74" name="Oval 58"/>
                  <p:cNvSpPr>
                    <a:spLocks noChangeArrowheads="1"/>
                  </p:cNvSpPr>
                  <p:nvPr/>
                </p:nvSpPr>
                <p:spPr bwMode="auto">
                  <a:xfrm>
                    <a:off x="78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75" name="Oval 59"/>
                  <p:cNvSpPr>
                    <a:spLocks noChangeArrowheads="1"/>
                  </p:cNvSpPr>
                  <p:nvPr/>
                </p:nvSpPr>
                <p:spPr bwMode="auto">
                  <a:xfrm>
                    <a:off x="62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46176" name="Oval 60"/>
                  <p:cNvSpPr>
                    <a:spLocks noChangeArrowheads="1"/>
                  </p:cNvSpPr>
                  <p:nvPr/>
                </p:nvSpPr>
                <p:spPr bwMode="auto">
                  <a:xfrm>
                    <a:off x="464" y="2072"/>
                    <a:ext cx="160" cy="152"/>
                  </a:xfrm>
                  <a:prstGeom prst="ellipse">
                    <a:avLst/>
                  </a:prstGeom>
                  <a:solidFill>
                    <a:srgbClr val="969696"/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MS PGothic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</p:grpSp>
          </p:grpSp>
          <p:grpSp>
            <p:nvGrpSpPr>
              <p:cNvPr id="46153" name="Group 61"/>
              <p:cNvGrpSpPr>
                <a:grpSpLocks/>
              </p:cNvGrpSpPr>
              <p:nvPr/>
            </p:nvGrpSpPr>
            <p:grpSpPr bwMode="auto">
              <a:xfrm>
                <a:off x="1784" y="1056"/>
                <a:ext cx="640" cy="152"/>
                <a:chOff x="464" y="2072"/>
                <a:chExt cx="640" cy="152"/>
              </a:xfrm>
            </p:grpSpPr>
            <p:sp>
              <p:nvSpPr>
                <p:cNvPr id="46166" name="Oval 62"/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7" name="Oval 63"/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8" name="Oval 64"/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9" name="Oval 65"/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6969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54" name="Group 66"/>
              <p:cNvGrpSpPr>
                <a:grpSpLocks/>
              </p:cNvGrpSpPr>
              <p:nvPr/>
            </p:nvGrpSpPr>
            <p:grpSpPr bwMode="auto">
              <a:xfrm>
                <a:off x="504" y="1056"/>
                <a:ext cx="640" cy="152"/>
                <a:chOff x="464" y="2072"/>
                <a:chExt cx="640" cy="152"/>
              </a:xfrm>
            </p:grpSpPr>
            <p:sp>
              <p:nvSpPr>
                <p:cNvPr id="46162" name="Oval 67"/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3" name="Oval 68"/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4" name="Oval 69"/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5" name="Oval 70"/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grpSp>
            <p:nvGrpSpPr>
              <p:cNvPr id="46155" name="Group 71"/>
              <p:cNvGrpSpPr>
                <a:grpSpLocks/>
              </p:cNvGrpSpPr>
              <p:nvPr/>
            </p:nvGrpSpPr>
            <p:grpSpPr bwMode="auto">
              <a:xfrm>
                <a:off x="1144" y="1056"/>
                <a:ext cx="640" cy="152"/>
                <a:chOff x="464" y="2072"/>
                <a:chExt cx="640" cy="152"/>
              </a:xfrm>
            </p:grpSpPr>
            <p:sp>
              <p:nvSpPr>
                <p:cNvPr id="46158" name="Oval 72"/>
                <p:cNvSpPr>
                  <a:spLocks noChangeArrowheads="1"/>
                </p:cNvSpPr>
                <p:nvPr/>
              </p:nvSpPr>
              <p:spPr bwMode="auto">
                <a:xfrm>
                  <a:off x="94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59" name="Oval 73"/>
                <p:cNvSpPr>
                  <a:spLocks noChangeArrowheads="1"/>
                </p:cNvSpPr>
                <p:nvPr/>
              </p:nvSpPr>
              <p:spPr bwMode="auto">
                <a:xfrm>
                  <a:off x="78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0" name="Oval 74"/>
                <p:cNvSpPr>
                  <a:spLocks noChangeArrowheads="1"/>
                </p:cNvSpPr>
                <p:nvPr/>
              </p:nvSpPr>
              <p:spPr bwMode="auto">
                <a:xfrm>
                  <a:off x="62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61" name="Oval 75"/>
                <p:cNvSpPr>
                  <a:spLocks noChangeArrowheads="1"/>
                </p:cNvSpPr>
                <p:nvPr/>
              </p:nvSpPr>
              <p:spPr bwMode="auto">
                <a:xfrm>
                  <a:off x="464" y="2072"/>
                  <a:ext cx="160" cy="152"/>
                </a:xfrm>
                <a:prstGeom prst="ellipse">
                  <a:avLst/>
                </a:prstGeom>
                <a:solidFill>
                  <a:srgbClr val="9966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46156" name="Text Box 76"/>
              <p:cNvSpPr txBox="1">
                <a:spLocks noChangeArrowheads="1"/>
              </p:cNvSpPr>
              <p:nvPr/>
            </p:nvSpPr>
            <p:spPr bwMode="auto">
              <a:xfrm>
                <a:off x="198" y="988"/>
                <a:ext cx="336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2000">
                    <a:latin typeface="Verdana" panose="020B0604030504040204" pitchFamily="34" charset="0"/>
                  </a:rPr>
                  <a:t>3’-</a:t>
                </a:r>
              </a:p>
            </p:txBody>
          </p:sp>
          <p:sp>
            <p:nvSpPr>
              <p:cNvPr id="46157" name="Text Box 77"/>
              <p:cNvSpPr txBox="1">
                <a:spLocks noChangeArrowheads="1"/>
              </p:cNvSpPr>
              <p:nvPr/>
            </p:nvSpPr>
            <p:spPr bwMode="auto">
              <a:xfrm>
                <a:off x="4310" y="988"/>
                <a:ext cx="469" cy="2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2000">
                    <a:latin typeface="Verdana" panose="020B0604030504040204" pitchFamily="34" charset="0"/>
                  </a:rPr>
                  <a:t>…-5’</a:t>
                </a:r>
              </a:p>
            </p:txBody>
          </p:sp>
        </p:grpSp>
        <p:grpSp>
          <p:nvGrpSpPr>
            <p:cNvPr id="46099" name="Group 78"/>
            <p:cNvGrpSpPr>
              <a:grpSpLocks/>
            </p:cNvGrpSpPr>
            <p:nvPr/>
          </p:nvGrpSpPr>
          <p:grpSpPr bwMode="auto">
            <a:xfrm>
              <a:off x="2894" y="2174"/>
              <a:ext cx="216" cy="212"/>
              <a:chOff x="1070" y="1094"/>
              <a:chExt cx="216" cy="212"/>
            </a:xfrm>
          </p:grpSpPr>
          <p:sp>
            <p:nvSpPr>
              <p:cNvPr id="46150" name="Oval 79"/>
              <p:cNvSpPr>
                <a:spLocks noChangeArrowheads="1"/>
              </p:cNvSpPr>
              <p:nvPr/>
            </p:nvSpPr>
            <p:spPr bwMode="auto">
              <a:xfrm>
                <a:off x="1096" y="1120"/>
                <a:ext cx="160" cy="15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51" name="Text Box 80"/>
              <p:cNvSpPr txBox="1">
                <a:spLocks noChangeArrowheads="1"/>
              </p:cNvSpPr>
              <p:nvPr/>
            </p:nvSpPr>
            <p:spPr bwMode="auto">
              <a:xfrm>
                <a:off x="1070" y="1094"/>
                <a:ext cx="21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G</a:t>
                </a:r>
              </a:p>
            </p:txBody>
          </p:sp>
        </p:grpSp>
        <p:grpSp>
          <p:nvGrpSpPr>
            <p:cNvPr id="46100" name="Group 81"/>
            <p:cNvGrpSpPr>
              <a:grpSpLocks/>
            </p:cNvGrpSpPr>
            <p:nvPr/>
          </p:nvGrpSpPr>
          <p:grpSpPr bwMode="auto">
            <a:xfrm>
              <a:off x="2614" y="2190"/>
              <a:ext cx="194" cy="212"/>
              <a:chOff x="1166" y="1662"/>
              <a:chExt cx="194" cy="212"/>
            </a:xfrm>
          </p:grpSpPr>
          <p:sp>
            <p:nvSpPr>
              <p:cNvPr id="46148" name="Oval 82"/>
              <p:cNvSpPr>
                <a:spLocks noChangeArrowheads="1"/>
              </p:cNvSpPr>
              <p:nvPr/>
            </p:nvSpPr>
            <p:spPr bwMode="auto">
              <a:xfrm>
                <a:off x="1184" y="1688"/>
                <a:ext cx="160" cy="152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49" name="Text Box 83"/>
              <p:cNvSpPr txBox="1">
                <a:spLocks noChangeArrowheads="1"/>
              </p:cNvSpPr>
              <p:nvPr/>
            </p:nvSpPr>
            <p:spPr bwMode="auto">
              <a:xfrm>
                <a:off x="1166" y="1662"/>
                <a:ext cx="19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T</a:t>
                </a:r>
              </a:p>
            </p:txBody>
          </p:sp>
        </p:grpSp>
        <p:sp>
          <p:nvSpPr>
            <p:cNvPr id="46101" name="Line 84"/>
            <p:cNvSpPr>
              <a:spLocks noChangeShapeType="1"/>
            </p:cNvSpPr>
            <p:nvPr/>
          </p:nvSpPr>
          <p:spPr bwMode="auto">
            <a:xfrm>
              <a:off x="1880" y="1807"/>
              <a:ext cx="0" cy="88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6102" name="Group 85"/>
            <p:cNvGrpSpPr>
              <a:grpSpLocks/>
            </p:cNvGrpSpPr>
            <p:nvPr/>
          </p:nvGrpSpPr>
          <p:grpSpPr bwMode="auto">
            <a:xfrm>
              <a:off x="1766" y="1542"/>
              <a:ext cx="216" cy="212"/>
              <a:chOff x="1070" y="1094"/>
              <a:chExt cx="216" cy="212"/>
            </a:xfrm>
          </p:grpSpPr>
          <p:sp>
            <p:nvSpPr>
              <p:cNvPr id="46146" name="Oval 86"/>
              <p:cNvSpPr>
                <a:spLocks noChangeArrowheads="1"/>
              </p:cNvSpPr>
              <p:nvPr/>
            </p:nvSpPr>
            <p:spPr bwMode="auto">
              <a:xfrm>
                <a:off x="1096" y="1120"/>
                <a:ext cx="160" cy="152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47" name="Text Box 87"/>
              <p:cNvSpPr txBox="1">
                <a:spLocks noChangeArrowheads="1"/>
              </p:cNvSpPr>
              <p:nvPr/>
            </p:nvSpPr>
            <p:spPr bwMode="auto">
              <a:xfrm>
                <a:off x="1070" y="1094"/>
                <a:ext cx="216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G</a:t>
                </a:r>
              </a:p>
            </p:txBody>
          </p:sp>
        </p:grpSp>
        <p:grpSp>
          <p:nvGrpSpPr>
            <p:cNvPr id="46103" name="Group 88"/>
            <p:cNvGrpSpPr>
              <a:grpSpLocks/>
            </p:cNvGrpSpPr>
            <p:nvPr/>
          </p:nvGrpSpPr>
          <p:grpSpPr bwMode="auto">
            <a:xfrm>
              <a:off x="1948" y="1542"/>
              <a:ext cx="194" cy="212"/>
              <a:chOff x="1166" y="1662"/>
              <a:chExt cx="194" cy="212"/>
            </a:xfrm>
          </p:grpSpPr>
          <p:sp>
            <p:nvSpPr>
              <p:cNvPr id="46144" name="Oval 89"/>
              <p:cNvSpPr>
                <a:spLocks noChangeArrowheads="1"/>
              </p:cNvSpPr>
              <p:nvPr/>
            </p:nvSpPr>
            <p:spPr bwMode="auto">
              <a:xfrm>
                <a:off x="1184" y="1688"/>
                <a:ext cx="160" cy="152"/>
              </a:xfrm>
              <a:prstGeom prst="ellipse">
                <a:avLst/>
              </a:prstGeom>
              <a:solidFill>
                <a:srgbClr val="00CC66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6145" name="Text Box 90"/>
              <p:cNvSpPr txBox="1">
                <a:spLocks noChangeArrowheads="1"/>
              </p:cNvSpPr>
              <p:nvPr/>
            </p:nvSpPr>
            <p:spPr bwMode="auto">
              <a:xfrm>
                <a:off x="1166" y="1662"/>
                <a:ext cx="194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MS PGothic" panose="020B0600070205080204" pitchFamily="34" charset="-128"/>
                  </a:defRPr>
                </a:lvl9pPr>
              </a:lstStyle>
              <a:p>
                <a:r>
                  <a:rPr lang="en-GB" altLang="en-US" sz="1600" b="1"/>
                  <a:t>T</a:t>
                </a:r>
              </a:p>
            </p:txBody>
          </p:sp>
        </p:grpSp>
        <p:grpSp>
          <p:nvGrpSpPr>
            <p:cNvPr id="46104" name="Group 91"/>
            <p:cNvGrpSpPr>
              <a:grpSpLocks/>
            </p:cNvGrpSpPr>
            <p:nvPr/>
          </p:nvGrpSpPr>
          <p:grpSpPr bwMode="auto">
            <a:xfrm>
              <a:off x="2108" y="1542"/>
              <a:ext cx="2258" cy="212"/>
              <a:chOff x="2108" y="1542"/>
              <a:chExt cx="2258" cy="212"/>
            </a:xfrm>
          </p:grpSpPr>
          <p:grpSp>
            <p:nvGrpSpPr>
              <p:cNvPr id="46105" name="Group 92"/>
              <p:cNvGrpSpPr>
                <a:grpSpLocks/>
              </p:cNvGrpSpPr>
              <p:nvPr/>
            </p:nvGrpSpPr>
            <p:grpSpPr bwMode="auto">
              <a:xfrm>
                <a:off x="3803" y="1542"/>
                <a:ext cx="208" cy="212"/>
                <a:chOff x="662" y="1526"/>
                <a:chExt cx="208" cy="212"/>
              </a:xfrm>
            </p:grpSpPr>
            <p:sp>
              <p:nvSpPr>
                <p:cNvPr id="46142" name="Oval 93"/>
                <p:cNvSpPr>
                  <a:spLocks noChangeArrowheads="1"/>
                </p:cNvSpPr>
                <p:nvPr/>
              </p:nvSpPr>
              <p:spPr bwMode="auto">
                <a:xfrm>
                  <a:off x="688" y="1552"/>
                  <a:ext cx="160" cy="152"/>
                </a:xfrm>
                <a:prstGeom prst="ellipse">
                  <a:avLst/>
                </a:prstGeom>
                <a:solidFill>
                  <a:srgbClr val="3399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43" name="Text Box 94"/>
                <p:cNvSpPr txBox="1">
                  <a:spLocks noChangeArrowheads="1"/>
                </p:cNvSpPr>
                <p:nvPr/>
              </p:nvSpPr>
              <p:spPr bwMode="auto">
                <a:xfrm>
                  <a:off x="662" y="1526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C</a:t>
                  </a:r>
                </a:p>
              </p:txBody>
            </p:sp>
          </p:grpSp>
          <p:grpSp>
            <p:nvGrpSpPr>
              <p:cNvPr id="46106" name="Group 95"/>
              <p:cNvGrpSpPr>
                <a:grpSpLocks/>
              </p:cNvGrpSpPr>
              <p:nvPr/>
            </p:nvGrpSpPr>
            <p:grpSpPr bwMode="auto">
              <a:xfrm>
                <a:off x="2600" y="1542"/>
                <a:ext cx="194" cy="212"/>
                <a:chOff x="1166" y="1662"/>
                <a:chExt cx="194" cy="212"/>
              </a:xfrm>
            </p:grpSpPr>
            <p:sp>
              <p:nvSpPr>
                <p:cNvPr id="46140" name="Oval 96"/>
                <p:cNvSpPr>
                  <a:spLocks noChangeArrowheads="1"/>
                </p:cNvSpPr>
                <p:nvPr/>
              </p:nvSpPr>
              <p:spPr bwMode="auto">
                <a:xfrm>
                  <a:off x="1184" y="1688"/>
                  <a:ext cx="160" cy="152"/>
                </a:xfrm>
                <a:prstGeom prst="ellipse">
                  <a:avLst/>
                </a:prstGeom>
                <a:solidFill>
                  <a:srgbClr val="00CC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41" name="Text Box 97"/>
                <p:cNvSpPr txBox="1">
                  <a:spLocks noChangeArrowheads="1"/>
                </p:cNvSpPr>
                <p:nvPr/>
              </p:nvSpPr>
              <p:spPr bwMode="auto">
                <a:xfrm>
                  <a:off x="1166" y="1662"/>
                  <a:ext cx="19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T</a:t>
                  </a:r>
                </a:p>
              </p:txBody>
            </p:sp>
          </p:grpSp>
          <p:grpSp>
            <p:nvGrpSpPr>
              <p:cNvPr id="46107" name="Group 98"/>
              <p:cNvGrpSpPr>
                <a:grpSpLocks/>
              </p:cNvGrpSpPr>
              <p:nvPr/>
            </p:nvGrpSpPr>
            <p:grpSpPr bwMode="auto">
              <a:xfrm>
                <a:off x="3977" y="1542"/>
                <a:ext cx="208" cy="212"/>
                <a:chOff x="1678" y="1790"/>
                <a:chExt cx="208" cy="212"/>
              </a:xfrm>
            </p:grpSpPr>
            <p:sp>
              <p:nvSpPr>
                <p:cNvPr id="46138" name="Oval 99"/>
                <p:cNvSpPr>
                  <a:spLocks noChangeArrowheads="1"/>
                </p:cNvSpPr>
                <p:nvPr/>
              </p:nvSpPr>
              <p:spPr bwMode="auto">
                <a:xfrm>
                  <a:off x="1696" y="1824"/>
                  <a:ext cx="160" cy="152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39" name="Text Box 100"/>
                <p:cNvSpPr txBox="1">
                  <a:spLocks noChangeArrowheads="1"/>
                </p:cNvSpPr>
                <p:nvPr/>
              </p:nvSpPr>
              <p:spPr bwMode="auto">
                <a:xfrm>
                  <a:off x="1678" y="1790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A</a:t>
                  </a:r>
                </a:p>
              </p:txBody>
            </p:sp>
          </p:grpSp>
          <p:grpSp>
            <p:nvGrpSpPr>
              <p:cNvPr id="46108" name="Group 101"/>
              <p:cNvGrpSpPr>
                <a:grpSpLocks/>
              </p:cNvGrpSpPr>
              <p:nvPr/>
            </p:nvGrpSpPr>
            <p:grpSpPr bwMode="auto">
              <a:xfrm>
                <a:off x="4150" y="1542"/>
                <a:ext cx="216" cy="212"/>
                <a:chOff x="1070" y="1094"/>
                <a:chExt cx="216" cy="212"/>
              </a:xfrm>
            </p:grpSpPr>
            <p:sp>
              <p:nvSpPr>
                <p:cNvPr id="46136" name="Oval 102"/>
                <p:cNvSpPr>
                  <a:spLocks noChangeArrowheads="1"/>
                </p:cNvSpPr>
                <p:nvPr/>
              </p:nvSpPr>
              <p:spPr bwMode="auto">
                <a:xfrm>
                  <a:off x="1096" y="1120"/>
                  <a:ext cx="160" cy="152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37" name="Text Box 103"/>
                <p:cNvSpPr txBox="1">
                  <a:spLocks noChangeArrowheads="1"/>
                </p:cNvSpPr>
                <p:nvPr/>
              </p:nvSpPr>
              <p:spPr bwMode="auto">
                <a:xfrm>
                  <a:off x="1070" y="1094"/>
                  <a:ext cx="21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G</a:t>
                  </a:r>
                </a:p>
              </p:txBody>
            </p:sp>
          </p:grpSp>
          <p:grpSp>
            <p:nvGrpSpPr>
              <p:cNvPr id="46109" name="Group 104"/>
              <p:cNvGrpSpPr>
                <a:grpSpLocks/>
              </p:cNvGrpSpPr>
              <p:nvPr/>
            </p:nvGrpSpPr>
            <p:grpSpPr bwMode="auto">
              <a:xfrm>
                <a:off x="2760" y="1542"/>
                <a:ext cx="194" cy="212"/>
                <a:chOff x="1166" y="1662"/>
                <a:chExt cx="194" cy="212"/>
              </a:xfrm>
            </p:grpSpPr>
            <p:sp>
              <p:nvSpPr>
                <p:cNvPr id="46134" name="Oval 105"/>
                <p:cNvSpPr>
                  <a:spLocks noChangeArrowheads="1"/>
                </p:cNvSpPr>
                <p:nvPr/>
              </p:nvSpPr>
              <p:spPr bwMode="auto">
                <a:xfrm>
                  <a:off x="1184" y="1688"/>
                  <a:ext cx="160" cy="152"/>
                </a:xfrm>
                <a:prstGeom prst="ellipse">
                  <a:avLst/>
                </a:prstGeom>
                <a:solidFill>
                  <a:srgbClr val="00CC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35" name="Text Box 106"/>
                <p:cNvSpPr txBox="1">
                  <a:spLocks noChangeArrowheads="1"/>
                </p:cNvSpPr>
                <p:nvPr/>
              </p:nvSpPr>
              <p:spPr bwMode="auto">
                <a:xfrm>
                  <a:off x="1166" y="1662"/>
                  <a:ext cx="19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T</a:t>
                  </a:r>
                </a:p>
              </p:txBody>
            </p:sp>
          </p:grpSp>
          <p:grpSp>
            <p:nvGrpSpPr>
              <p:cNvPr id="46110" name="Group 107"/>
              <p:cNvGrpSpPr>
                <a:grpSpLocks/>
              </p:cNvGrpSpPr>
              <p:nvPr/>
            </p:nvGrpSpPr>
            <p:grpSpPr bwMode="auto">
              <a:xfrm>
                <a:off x="2919" y="1542"/>
                <a:ext cx="208" cy="212"/>
                <a:chOff x="662" y="1526"/>
                <a:chExt cx="208" cy="212"/>
              </a:xfrm>
            </p:grpSpPr>
            <p:sp>
              <p:nvSpPr>
                <p:cNvPr id="46132" name="Oval 108"/>
                <p:cNvSpPr>
                  <a:spLocks noChangeArrowheads="1"/>
                </p:cNvSpPr>
                <p:nvPr/>
              </p:nvSpPr>
              <p:spPr bwMode="auto">
                <a:xfrm>
                  <a:off x="688" y="1552"/>
                  <a:ext cx="160" cy="152"/>
                </a:xfrm>
                <a:prstGeom prst="ellipse">
                  <a:avLst/>
                </a:prstGeom>
                <a:solidFill>
                  <a:srgbClr val="3399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33" name="Text Box 109"/>
                <p:cNvSpPr txBox="1">
                  <a:spLocks noChangeArrowheads="1"/>
                </p:cNvSpPr>
                <p:nvPr/>
              </p:nvSpPr>
              <p:spPr bwMode="auto">
                <a:xfrm>
                  <a:off x="662" y="1526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C</a:t>
                  </a:r>
                </a:p>
              </p:txBody>
            </p:sp>
          </p:grpSp>
          <p:grpSp>
            <p:nvGrpSpPr>
              <p:cNvPr id="46111" name="Group 110"/>
              <p:cNvGrpSpPr>
                <a:grpSpLocks/>
              </p:cNvGrpSpPr>
              <p:nvPr/>
            </p:nvGrpSpPr>
            <p:grpSpPr bwMode="auto">
              <a:xfrm>
                <a:off x="2281" y="1542"/>
                <a:ext cx="194" cy="212"/>
                <a:chOff x="1166" y="1662"/>
                <a:chExt cx="194" cy="212"/>
              </a:xfrm>
            </p:grpSpPr>
            <p:sp>
              <p:nvSpPr>
                <p:cNvPr id="46130" name="Oval 111"/>
                <p:cNvSpPr>
                  <a:spLocks noChangeArrowheads="1"/>
                </p:cNvSpPr>
                <p:nvPr/>
              </p:nvSpPr>
              <p:spPr bwMode="auto">
                <a:xfrm>
                  <a:off x="1184" y="1688"/>
                  <a:ext cx="160" cy="152"/>
                </a:xfrm>
                <a:prstGeom prst="ellipse">
                  <a:avLst/>
                </a:prstGeom>
                <a:solidFill>
                  <a:srgbClr val="00CC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31" name="Text Box 112"/>
                <p:cNvSpPr txBox="1">
                  <a:spLocks noChangeArrowheads="1"/>
                </p:cNvSpPr>
                <p:nvPr/>
              </p:nvSpPr>
              <p:spPr bwMode="auto">
                <a:xfrm>
                  <a:off x="1166" y="1662"/>
                  <a:ext cx="19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T</a:t>
                  </a:r>
                </a:p>
              </p:txBody>
            </p:sp>
          </p:grpSp>
          <p:grpSp>
            <p:nvGrpSpPr>
              <p:cNvPr id="46112" name="Group 113"/>
              <p:cNvGrpSpPr>
                <a:grpSpLocks/>
              </p:cNvGrpSpPr>
              <p:nvPr/>
            </p:nvGrpSpPr>
            <p:grpSpPr bwMode="auto">
              <a:xfrm>
                <a:off x="3093" y="1542"/>
                <a:ext cx="216" cy="212"/>
                <a:chOff x="1070" y="1094"/>
                <a:chExt cx="216" cy="212"/>
              </a:xfrm>
            </p:grpSpPr>
            <p:sp>
              <p:nvSpPr>
                <p:cNvPr id="46128" name="Oval 114"/>
                <p:cNvSpPr>
                  <a:spLocks noChangeArrowheads="1"/>
                </p:cNvSpPr>
                <p:nvPr/>
              </p:nvSpPr>
              <p:spPr bwMode="auto">
                <a:xfrm>
                  <a:off x="1096" y="1120"/>
                  <a:ext cx="160" cy="152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29" name="Text Box 115"/>
                <p:cNvSpPr txBox="1">
                  <a:spLocks noChangeArrowheads="1"/>
                </p:cNvSpPr>
                <p:nvPr/>
              </p:nvSpPr>
              <p:spPr bwMode="auto">
                <a:xfrm>
                  <a:off x="1070" y="1094"/>
                  <a:ext cx="21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G</a:t>
                  </a:r>
                </a:p>
              </p:txBody>
            </p:sp>
          </p:grpSp>
          <p:grpSp>
            <p:nvGrpSpPr>
              <p:cNvPr id="46113" name="Group 116"/>
              <p:cNvGrpSpPr>
                <a:grpSpLocks/>
              </p:cNvGrpSpPr>
              <p:nvPr/>
            </p:nvGrpSpPr>
            <p:grpSpPr bwMode="auto">
              <a:xfrm>
                <a:off x="3456" y="1542"/>
                <a:ext cx="208" cy="212"/>
                <a:chOff x="662" y="1526"/>
                <a:chExt cx="208" cy="212"/>
              </a:xfrm>
            </p:grpSpPr>
            <p:sp>
              <p:nvSpPr>
                <p:cNvPr id="46126" name="Oval 117"/>
                <p:cNvSpPr>
                  <a:spLocks noChangeArrowheads="1"/>
                </p:cNvSpPr>
                <p:nvPr/>
              </p:nvSpPr>
              <p:spPr bwMode="auto">
                <a:xfrm>
                  <a:off x="688" y="1552"/>
                  <a:ext cx="160" cy="152"/>
                </a:xfrm>
                <a:prstGeom prst="ellipse">
                  <a:avLst/>
                </a:prstGeom>
                <a:solidFill>
                  <a:srgbClr val="3399FF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27" name="Text Box 118"/>
                <p:cNvSpPr txBox="1">
                  <a:spLocks noChangeArrowheads="1"/>
                </p:cNvSpPr>
                <p:nvPr/>
              </p:nvSpPr>
              <p:spPr bwMode="auto">
                <a:xfrm>
                  <a:off x="662" y="1526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C</a:t>
                  </a:r>
                </a:p>
              </p:txBody>
            </p:sp>
          </p:grpSp>
          <p:grpSp>
            <p:nvGrpSpPr>
              <p:cNvPr id="46114" name="Group 119"/>
              <p:cNvGrpSpPr>
                <a:grpSpLocks/>
              </p:cNvGrpSpPr>
              <p:nvPr/>
            </p:nvGrpSpPr>
            <p:grpSpPr bwMode="auto">
              <a:xfrm>
                <a:off x="2441" y="1542"/>
                <a:ext cx="194" cy="212"/>
                <a:chOff x="1166" y="1662"/>
                <a:chExt cx="194" cy="212"/>
              </a:xfrm>
            </p:grpSpPr>
            <p:sp>
              <p:nvSpPr>
                <p:cNvPr id="46124" name="Oval 120"/>
                <p:cNvSpPr>
                  <a:spLocks noChangeArrowheads="1"/>
                </p:cNvSpPr>
                <p:nvPr/>
              </p:nvSpPr>
              <p:spPr bwMode="auto">
                <a:xfrm>
                  <a:off x="1184" y="1688"/>
                  <a:ext cx="160" cy="152"/>
                </a:xfrm>
                <a:prstGeom prst="ellipse">
                  <a:avLst/>
                </a:prstGeom>
                <a:solidFill>
                  <a:srgbClr val="00CC66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25" name="Text Box 121"/>
                <p:cNvSpPr txBox="1">
                  <a:spLocks noChangeArrowheads="1"/>
                </p:cNvSpPr>
                <p:nvPr/>
              </p:nvSpPr>
              <p:spPr bwMode="auto">
                <a:xfrm>
                  <a:off x="1166" y="1662"/>
                  <a:ext cx="194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T</a:t>
                  </a:r>
                </a:p>
              </p:txBody>
            </p:sp>
          </p:grpSp>
          <p:grpSp>
            <p:nvGrpSpPr>
              <p:cNvPr id="46115" name="Group 122"/>
              <p:cNvGrpSpPr>
                <a:grpSpLocks/>
              </p:cNvGrpSpPr>
              <p:nvPr/>
            </p:nvGrpSpPr>
            <p:grpSpPr bwMode="auto">
              <a:xfrm>
                <a:off x="3630" y="1542"/>
                <a:ext cx="208" cy="212"/>
                <a:chOff x="1678" y="1790"/>
                <a:chExt cx="208" cy="212"/>
              </a:xfrm>
            </p:grpSpPr>
            <p:sp>
              <p:nvSpPr>
                <p:cNvPr id="46122" name="Oval 123"/>
                <p:cNvSpPr>
                  <a:spLocks noChangeArrowheads="1"/>
                </p:cNvSpPr>
                <p:nvPr/>
              </p:nvSpPr>
              <p:spPr bwMode="auto">
                <a:xfrm>
                  <a:off x="1696" y="1824"/>
                  <a:ext cx="160" cy="152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23" name="Text Box 124"/>
                <p:cNvSpPr txBox="1">
                  <a:spLocks noChangeArrowheads="1"/>
                </p:cNvSpPr>
                <p:nvPr/>
              </p:nvSpPr>
              <p:spPr bwMode="auto">
                <a:xfrm>
                  <a:off x="1678" y="1790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A</a:t>
                  </a:r>
                </a:p>
              </p:txBody>
            </p:sp>
          </p:grpSp>
          <p:grpSp>
            <p:nvGrpSpPr>
              <p:cNvPr id="46116" name="Group 125"/>
              <p:cNvGrpSpPr>
                <a:grpSpLocks/>
              </p:cNvGrpSpPr>
              <p:nvPr/>
            </p:nvGrpSpPr>
            <p:grpSpPr bwMode="auto">
              <a:xfrm>
                <a:off x="3275" y="1542"/>
                <a:ext cx="216" cy="212"/>
                <a:chOff x="1070" y="1094"/>
                <a:chExt cx="216" cy="212"/>
              </a:xfrm>
            </p:grpSpPr>
            <p:sp>
              <p:nvSpPr>
                <p:cNvPr id="46120" name="Oval 126"/>
                <p:cNvSpPr>
                  <a:spLocks noChangeArrowheads="1"/>
                </p:cNvSpPr>
                <p:nvPr/>
              </p:nvSpPr>
              <p:spPr bwMode="auto">
                <a:xfrm>
                  <a:off x="1096" y="1120"/>
                  <a:ext cx="160" cy="152"/>
                </a:xfrm>
                <a:prstGeom prst="ellipse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21" name="Text Box 127"/>
                <p:cNvSpPr txBox="1">
                  <a:spLocks noChangeArrowheads="1"/>
                </p:cNvSpPr>
                <p:nvPr/>
              </p:nvSpPr>
              <p:spPr bwMode="auto">
                <a:xfrm>
                  <a:off x="1070" y="1094"/>
                  <a:ext cx="216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G</a:t>
                  </a:r>
                </a:p>
              </p:txBody>
            </p:sp>
          </p:grpSp>
          <p:grpSp>
            <p:nvGrpSpPr>
              <p:cNvPr id="46117" name="Group 128"/>
              <p:cNvGrpSpPr>
                <a:grpSpLocks/>
              </p:cNvGrpSpPr>
              <p:nvPr/>
            </p:nvGrpSpPr>
            <p:grpSpPr bwMode="auto">
              <a:xfrm>
                <a:off x="2108" y="1542"/>
                <a:ext cx="208" cy="212"/>
                <a:chOff x="1678" y="1790"/>
                <a:chExt cx="208" cy="212"/>
              </a:xfrm>
            </p:grpSpPr>
            <p:sp>
              <p:nvSpPr>
                <p:cNvPr id="46118" name="Oval 129"/>
                <p:cNvSpPr>
                  <a:spLocks noChangeArrowheads="1"/>
                </p:cNvSpPr>
                <p:nvPr/>
              </p:nvSpPr>
              <p:spPr bwMode="auto">
                <a:xfrm>
                  <a:off x="1696" y="1824"/>
                  <a:ext cx="160" cy="152"/>
                </a:xfrm>
                <a:prstGeom prst="ellipse">
                  <a:avLst/>
                </a:prstGeom>
                <a:solidFill>
                  <a:srgbClr val="FF3300"/>
                </a:soli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6119" name="Text Box 130"/>
                <p:cNvSpPr txBox="1">
                  <a:spLocks noChangeArrowheads="1"/>
                </p:cNvSpPr>
                <p:nvPr/>
              </p:nvSpPr>
              <p:spPr bwMode="auto">
                <a:xfrm>
                  <a:off x="1678" y="1790"/>
                  <a:ext cx="208" cy="2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MS PGothic" panose="020B0600070205080204" pitchFamily="34" charset="-128"/>
                    </a:defRPr>
                  </a:lvl9pPr>
                </a:lstStyle>
                <a:p>
                  <a:r>
                    <a:rPr lang="en-GB" altLang="en-US" sz="1600" b="1"/>
                    <a:t>A</a:t>
                  </a:r>
                </a:p>
              </p:txBody>
            </p:sp>
          </p:grp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877" y="1931967"/>
            <a:ext cx="5255822" cy="243663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4463" y="1517476"/>
            <a:ext cx="3284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mtClean="0"/>
              <a:t>Reversible Terminator Chemistry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299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>
            <a:spLocks noGrp="1" noChangeArrowheads="1"/>
          </p:cNvSpPr>
          <p:nvPr>
            <p:ph type="title"/>
          </p:nvPr>
        </p:nvSpPr>
        <p:spPr>
          <a:xfrm>
            <a:off x="1576845" y="121443"/>
            <a:ext cx="7150100" cy="838200"/>
          </a:xfrm>
        </p:spPr>
        <p:txBody>
          <a:bodyPr/>
          <a:lstStyle/>
          <a:p>
            <a:pPr eaLnBrk="1" hangingPunct="1"/>
            <a:r>
              <a:rPr lang="en-GB" altLang="en-US" sz="3200" dirty="0"/>
              <a:t>Key considerations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732" y="2512137"/>
            <a:ext cx="6541269" cy="35603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70888" y="846594"/>
            <a:ext cx="82570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“Cluster Density” = how many clusters are there per mm</a:t>
            </a:r>
            <a:r>
              <a:rPr lang="en-US" baseline="30000" dirty="0"/>
              <a:t>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If too high, hard to properly draw cluster boundaries</a:t>
            </a:r>
          </a:p>
          <a:p>
            <a:r>
              <a:rPr lang="en-US" dirty="0"/>
              <a:t>“Library Complexity” = how diverse are the sequences?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Illumina identifies clusters in the first 5 cycles – if those 5 cycles are identical for nearby clusters, the software doesn’t know to split them into two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770888" y="6324600"/>
            <a:ext cx="8257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Mitra</a:t>
            </a:r>
            <a:r>
              <a:rPr lang="en-US" dirty="0"/>
              <a:t>, A. </a:t>
            </a:r>
            <a:r>
              <a:rPr lang="en-US" i="1" dirty="0"/>
              <a:t>et al</a:t>
            </a:r>
            <a:r>
              <a:rPr lang="en-US" dirty="0"/>
              <a:t>. </a:t>
            </a:r>
            <a:r>
              <a:rPr lang="en-US" dirty="0" err="1"/>
              <a:t>Plos</a:t>
            </a:r>
            <a:r>
              <a:rPr lang="en-US" dirty="0"/>
              <a:t> ONE (2015)</a:t>
            </a:r>
          </a:p>
        </p:txBody>
      </p:sp>
    </p:spTree>
    <p:extLst>
      <p:ext uri="{BB962C8B-B14F-4D97-AF65-F5344CB8AC3E}">
        <p14:creationId xmlns:p14="http://schemas.microsoft.com/office/powerpoint/2010/main" val="19790275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994" y="241559"/>
            <a:ext cx="8970459" cy="1325563"/>
          </a:xfrm>
        </p:spPr>
        <p:txBody>
          <a:bodyPr/>
          <a:lstStyle/>
          <a:p>
            <a:r>
              <a:rPr lang="en-US" dirty="0" err="1" smtClean="0"/>
              <a:t>HiSeq</a:t>
            </a:r>
            <a:r>
              <a:rPr lang="en-US" dirty="0" smtClean="0"/>
              <a:t> 4000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62" y="1851744"/>
            <a:ext cx="4572000" cy="4067175"/>
          </a:xfrm>
        </p:spPr>
      </p:pic>
      <p:sp>
        <p:nvSpPr>
          <p:cNvPr id="5" name="TextBox 4"/>
          <p:cNvSpPr txBox="1"/>
          <p:nvPr/>
        </p:nvSpPr>
        <p:spPr>
          <a:xfrm>
            <a:off x="5857103" y="1851744"/>
            <a:ext cx="56784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Patterned flow cell with </a:t>
            </a:r>
            <a:r>
              <a:rPr lang="en-US" dirty="0" err="1"/>
              <a:t>nanowells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Only 1 cluster per </a:t>
            </a:r>
            <a:r>
              <a:rPr lang="en-US" dirty="0" err="1"/>
              <a:t>nanowell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Explicitly defines cluster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857103" y="5697415"/>
            <a:ext cx="37739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Increased throughput: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400 million reads per lane x 8 lanes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03" y="2968946"/>
            <a:ext cx="4824730" cy="228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88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Nextseq</a:t>
            </a:r>
            <a:r>
              <a:rPr lang="en-US" dirty="0" smtClean="0"/>
              <a:t> 500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46" y="2328628"/>
            <a:ext cx="4299779" cy="29585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93" y="1690688"/>
            <a:ext cx="6022238" cy="13314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31293" y="5155096"/>
            <a:ext cx="60416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Faster, cheaper means of collecting high coverage NGS data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WGS, exome sequencing, RNA-seq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Less capacity than </a:t>
            </a:r>
            <a:r>
              <a:rPr lang="en-US" dirty="0" err="1" smtClean="0"/>
              <a:t>HiSeq</a:t>
            </a:r>
            <a:r>
              <a:rPr lang="en-US" dirty="0" smtClean="0"/>
              <a:t> technologies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292" y="3210958"/>
            <a:ext cx="6022239" cy="10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9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9154" y="69292"/>
            <a:ext cx="8247529" cy="1325563"/>
          </a:xfrm>
        </p:spPr>
        <p:txBody>
          <a:bodyPr>
            <a:normAutofit/>
          </a:bodyPr>
          <a:lstStyle/>
          <a:p>
            <a:r>
              <a:rPr lang="en-US" sz="3600" dirty="0"/>
              <a:t>Illumina sequencing – fragment strategy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928872" y="2133600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3113086" y="2133600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911814" y="2133600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2664851" y="2133600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832568" y="2133600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631296" y="2133600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384333" y="2133600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42954" y="1362636"/>
            <a:ext cx="2483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DNA insert</a:t>
            </a:r>
            <a:br>
              <a:rPr lang="en-US" dirty="0"/>
            </a:br>
            <a:r>
              <a:rPr lang="en-US" dirty="0"/>
              <a:t>(your library)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761654" y="1362636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I5 adapter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713784" y="1362636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I7 adapter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94302" y="1362635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Read1 primer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81136" y="1362635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Read2* primer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469867" y="2257365"/>
            <a:ext cx="84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I5 index*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183746" y="2257365"/>
            <a:ext cx="849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I7 index*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464158" y="2950364"/>
            <a:ext cx="145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 optional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3961274" y="4112599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3154632" y="4112599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1953360" y="4112599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2706397" y="4112599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H="1">
            <a:off x="8864970" y="4112599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7663698" y="4112599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8416735" y="4112599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154453" y="4309822"/>
            <a:ext cx="81578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006098" y="4309822"/>
            <a:ext cx="1156447" cy="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3044633" y="4309823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Read1 primer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048682" y="4309823"/>
            <a:ext cx="116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Read1 sequence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18395" y="3408846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Reaction #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518396" y="4111718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44" name="Straight Connector 43"/>
          <p:cNvCxnSpPr/>
          <p:nvPr/>
        </p:nvCxnSpPr>
        <p:spPr>
          <a:xfrm>
            <a:off x="4006097" y="5622540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3190311" y="5622540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989039" y="5622540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2742076" y="5622540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8909793" y="5622540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7708521" y="5622540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8461558" y="5622540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7717485" y="5883384"/>
            <a:ext cx="76872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8519825" y="5883384"/>
            <a:ext cx="41686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7413939" y="5915351"/>
            <a:ext cx="1053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Index1 primer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355103" y="5915352"/>
            <a:ext cx="1163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Index1 sequence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18396" y="5379421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2*</a:t>
            </a:r>
          </a:p>
        </p:txBody>
      </p:sp>
      <p:grpSp>
        <p:nvGrpSpPr>
          <p:cNvPr id="85" name="Group 84"/>
          <p:cNvGrpSpPr/>
          <p:nvPr/>
        </p:nvGrpSpPr>
        <p:grpSpPr>
          <a:xfrm>
            <a:off x="9645309" y="1321881"/>
            <a:ext cx="977467" cy="1285899"/>
            <a:chOff x="8121308" y="1321880"/>
            <a:chExt cx="977467" cy="1285899"/>
          </a:xfrm>
        </p:grpSpPr>
        <p:cxnSp>
          <p:nvCxnSpPr>
            <p:cNvPr id="73" name="Straight Connector 72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8121308" y="1393662"/>
              <a:ext cx="9774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Flow Cell Surface</a:t>
              </a: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696445" y="3326551"/>
            <a:ext cx="977467" cy="1285899"/>
            <a:chOff x="8121308" y="1321880"/>
            <a:chExt cx="977467" cy="1285899"/>
          </a:xfrm>
        </p:grpSpPr>
        <p:cxnSp>
          <p:nvCxnSpPr>
            <p:cNvPr id="87" name="Straight Connector 86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95"/>
            <p:cNvSpPr txBox="1"/>
            <p:nvPr/>
          </p:nvSpPr>
          <p:spPr>
            <a:xfrm>
              <a:off x="8121308" y="1393662"/>
              <a:ext cx="9774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Flow Cell Surface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9727389" y="4844538"/>
            <a:ext cx="977467" cy="1285899"/>
            <a:chOff x="8121308" y="1321880"/>
            <a:chExt cx="977467" cy="1285899"/>
          </a:xfrm>
        </p:grpSpPr>
        <p:cxnSp>
          <p:nvCxnSpPr>
            <p:cNvPr id="98" name="Straight Connector 97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TextBox 106"/>
            <p:cNvSpPr txBox="1"/>
            <p:nvPr/>
          </p:nvSpPr>
          <p:spPr>
            <a:xfrm>
              <a:off x="8121308" y="1393662"/>
              <a:ext cx="97746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Flow Cell 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946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53" grpId="0"/>
      <p:bldP spid="54" grpId="0"/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 txBox="1">
            <a:spLocks/>
          </p:cNvSpPr>
          <p:nvPr/>
        </p:nvSpPr>
        <p:spPr>
          <a:xfrm>
            <a:off x="1695451" y="1"/>
            <a:ext cx="82475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/>
              <a:t>Illumina sequencing – Paired End &amp; Dual Indexing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4067369" y="2056087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3251583" y="2056087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050311" y="2056087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803348" y="2056087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8971065" y="2056087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7769793" y="2056087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8522830" y="2056087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3260548" y="2253310"/>
            <a:ext cx="815787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112193" y="2253310"/>
            <a:ext cx="1156447" cy="0"/>
          </a:xfrm>
          <a:prstGeom prst="line">
            <a:avLst/>
          </a:prstGeom>
          <a:ln w="28575">
            <a:solidFill>
              <a:srgbClr val="00B05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3150728" y="2253311"/>
            <a:ext cx="105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Read1 primer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4154777" y="2253311"/>
            <a:ext cx="1163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Read1 sequence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629283" y="1140897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Reaction #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629282" y="1887255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4083057" y="3096863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3267271" y="3096863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2065999" y="3096863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2819036" y="3096863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flipH="1">
            <a:off x="8986753" y="3096863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flipH="1">
            <a:off x="7785481" y="3096863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8538518" y="3096863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7794445" y="3357707"/>
            <a:ext cx="76872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8596785" y="3357707"/>
            <a:ext cx="416862" cy="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606921" y="3427715"/>
            <a:ext cx="105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Index1 primer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8309278" y="3333449"/>
            <a:ext cx="1163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Index1</a:t>
            </a:r>
          </a:p>
          <a:p>
            <a:pPr algn="ctr"/>
            <a:r>
              <a:rPr lang="en-US" sz="1600" dirty="0"/>
              <a:t>(I7) sequence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44970" y="2928031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2*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4135678" y="4466076"/>
            <a:ext cx="3711388" cy="0"/>
          </a:xfrm>
          <a:prstGeom prst="line">
            <a:avLst/>
          </a:prstGeom>
          <a:ln w="7620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3319892" y="4466076"/>
            <a:ext cx="815786" cy="0"/>
          </a:xfrm>
          <a:prstGeom prst="line">
            <a:avLst/>
          </a:prstGeom>
          <a:ln w="76200"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>
            <a:off x="2118620" y="4466076"/>
            <a:ext cx="75303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>
            <a:off x="2871657" y="4466076"/>
            <a:ext cx="448235" cy="0"/>
          </a:xfrm>
          <a:prstGeom prst="line">
            <a:avLst/>
          </a:prstGeom>
          <a:ln w="76200"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9039374" y="4466076"/>
            <a:ext cx="815786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7838102" y="4466076"/>
            <a:ext cx="753037" cy="0"/>
          </a:xfrm>
          <a:prstGeom prst="line">
            <a:avLst/>
          </a:prstGeom>
          <a:ln w="76200">
            <a:solidFill>
              <a:srgbClr val="00B0F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8591139" y="4466076"/>
            <a:ext cx="448235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2100689" y="4685944"/>
            <a:ext cx="76872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2903029" y="4685944"/>
            <a:ext cx="416862" cy="0"/>
          </a:xfrm>
          <a:prstGeom prst="line">
            <a:avLst/>
          </a:prstGeom>
          <a:ln w="28575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1878517" y="4755365"/>
            <a:ext cx="105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Index2 primer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2603352" y="4679793"/>
            <a:ext cx="11631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Index2</a:t>
            </a:r>
          </a:p>
          <a:p>
            <a:pPr algn="ctr"/>
            <a:r>
              <a:rPr lang="en-US" sz="1600" dirty="0"/>
              <a:t>(I5) sequence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697591" y="4297244"/>
            <a:ext cx="1163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3*</a:t>
            </a:r>
          </a:p>
        </p:txBody>
      </p:sp>
      <p:grpSp>
        <p:nvGrpSpPr>
          <p:cNvPr id="83" name="Group 82"/>
          <p:cNvGrpSpPr/>
          <p:nvPr/>
        </p:nvGrpSpPr>
        <p:grpSpPr>
          <a:xfrm>
            <a:off x="9771263" y="1682496"/>
            <a:ext cx="677282" cy="853396"/>
            <a:chOff x="8121308" y="1321880"/>
            <a:chExt cx="977467" cy="1285899"/>
          </a:xfrm>
        </p:grpSpPr>
        <p:cxnSp>
          <p:nvCxnSpPr>
            <p:cNvPr id="84" name="Straight Connector 83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8121308" y="1393663"/>
              <a:ext cx="977467" cy="97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Flow Cell Surface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9802539" y="2648825"/>
            <a:ext cx="677282" cy="853396"/>
            <a:chOff x="8121308" y="1321880"/>
            <a:chExt cx="977467" cy="1285899"/>
          </a:xfrm>
        </p:grpSpPr>
        <p:cxnSp>
          <p:nvCxnSpPr>
            <p:cNvPr id="95" name="Straight Connector 94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/>
            <p:cNvSpPr txBox="1"/>
            <p:nvPr/>
          </p:nvSpPr>
          <p:spPr>
            <a:xfrm>
              <a:off x="8121308" y="1393663"/>
              <a:ext cx="977467" cy="97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Flow Cell Surface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9865926" y="4055212"/>
            <a:ext cx="677282" cy="853396"/>
            <a:chOff x="8121308" y="1321880"/>
            <a:chExt cx="977467" cy="1285899"/>
          </a:xfrm>
        </p:grpSpPr>
        <p:cxnSp>
          <p:nvCxnSpPr>
            <p:cNvPr id="106" name="Straight Connector 105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TextBox 114"/>
            <p:cNvSpPr txBox="1"/>
            <p:nvPr/>
          </p:nvSpPr>
          <p:spPr>
            <a:xfrm>
              <a:off x="8121308" y="1393663"/>
              <a:ext cx="977467" cy="97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Flow Cell Surface</a:t>
              </a:r>
            </a:p>
          </p:txBody>
        </p:sp>
      </p:grpSp>
      <p:grpSp>
        <p:nvGrpSpPr>
          <p:cNvPr id="139" name="Group 138"/>
          <p:cNvGrpSpPr/>
          <p:nvPr/>
        </p:nvGrpSpPr>
        <p:grpSpPr>
          <a:xfrm flipH="1">
            <a:off x="2118620" y="5662970"/>
            <a:ext cx="7736541" cy="0"/>
            <a:chOff x="594619" y="5303217"/>
            <a:chExt cx="7736541" cy="0"/>
          </a:xfrm>
        </p:grpSpPr>
        <p:cxnSp>
          <p:nvCxnSpPr>
            <p:cNvPr id="116" name="Straight Connector 115"/>
            <p:cNvCxnSpPr/>
            <p:nvPr/>
          </p:nvCxnSpPr>
          <p:spPr>
            <a:xfrm flipH="1">
              <a:off x="2611678" y="5303217"/>
              <a:ext cx="3711388" cy="0"/>
            </a:xfrm>
            <a:prstGeom prst="line">
              <a:avLst/>
            </a:prstGeom>
            <a:ln w="762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1795892" y="5303217"/>
              <a:ext cx="815786" cy="0"/>
            </a:xfrm>
            <a:prstGeom prst="line">
              <a:avLst/>
            </a:prstGeom>
            <a:ln w="76200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594619" y="5303217"/>
              <a:ext cx="753037" cy="0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1347656" y="5303217"/>
              <a:ext cx="448235" cy="0"/>
            </a:xfrm>
            <a:prstGeom prst="line">
              <a:avLst/>
            </a:prstGeom>
            <a:ln w="76200"/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7515374" y="5303217"/>
              <a:ext cx="815786" cy="0"/>
            </a:xfrm>
            <a:prstGeom prst="line">
              <a:avLst/>
            </a:prstGeom>
            <a:ln w="76200">
              <a:solidFill>
                <a:srgbClr val="7030A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6314101" y="5303217"/>
              <a:ext cx="753037" cy="0"/>
            </a:xfrm>
            <a:prstGeom prst="line">
              <a:avLst/>
            </a:prstGeom>
            <a:ln w="76200">
              <a:solidFill>
                <a:srgbClr val="00B0F0"/>
              </a:solidFill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7067138" y="5303217"/>
              <a:ext cx="448235" cy="0"/>
            </a:xfrm>
            <a:prstGeom prst="line">
              <a:avLst/>
            </a:prstGeom>
            <a:ln w="76200">
              <a:solidFill>
                <a:schemeClr val="accent2">
                  <a:lumMod val="75000"/>
                </a:schemeClr>
              </a:solidFill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cxnSp>
        <p:nvCxnSpPr>
          <p:cNvPr id="123" name="Straight Arrow Connector 122"/>
          <p:cNvCxnSpPr/>
          <p:nvPr/>
        </p:nvCxnSpPr>
        <p:spPr>
          <a:xfrm>
            <a:off x="3402863" y="5882838"/>
            <a:ext cx="768722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/>
          <p:cNvSpPr txBox="1"/>
          <p:nvPr/>
        </p:nvSpPr>
        <p:spPr>
          <a:xfrm>
            <a:off x="3260548" y="6034667"/>
            <a:ext cx="1053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Read2 primer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1697591" y="5494138"/>
            <a:ext cx="617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4*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9865926" y="5252106"/>
            <a:ext cx="677282" cy="853396"/>
            <a:chOff x="8121308" y="1321880"/>
            <a:chExt cx="977467" cy="1285899"/>
          </a:xfrm>
        </p:grpSpPr>
        <p:cxnSp>
          <p:nvCxnSpPr>
            <p:cNvPr id="129" name="Straight Connector 128"/>
            <p:cNvCxnSpPr/>
            <p:nvPr/>
          </p:nvCxnSpPr>
          <p:spPr>
            <a:xfrm>
              <a:off x="8131077" y="1359303"/>
              <a:ext cx="1346" cy="1248476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 flipV="1">
              <a:off x="8131077" y="1321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8131077" y="1474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8131077" y="1626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V="1">
              <a:off x="8131077" y="17790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 flipV="1">
              <a:off x="8131077" y="19314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V="1">
              <a:off x="8131077" y="20838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flipV="1">
              <a:off x="8131077" y="22362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 flipV="1">
              <a:off x="8131077" y="2388680"/>
              <a:ext cx="164592" cy="1645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137"/>
            <p:cNvSpPr txBox="1"/>
            <p:nvPr/>
          </p:nvSpPr>
          <p:spPr>
            <a:xfrm>
              <a:off x="8121308" y="1393663"/>
              <a:ext cx="977467" cy="9738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Flow Cell Surface</a:t>
              </a:r>
            </a:p>
          </p:txBody>
        </p:sp>
      </p:grpSp>
      <p:cxnSp>
        <p:nvCxnSpPr>
          <p:cNvPr id="140" name="Straight Connector 139"/>
          <p:cNvCxnSpPr/>
          <p:nvPr/>
        </p:nvCxnSpPr>
        <p:spPr>
          <a:xfrm>
            <a:off x="4210798" y="5871736"/>
            <a:ext cx="1156447" cy="0"/>
          </a:xfrm>
          <a:prstGeom prst="line">
            <a:avLst/>
          </a:prstGeom>
          <a:ln w="28575">
            <a:solidFill>
              <a:srgbClr val="00B0F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TextBox 140"/>
          <p:cNvSpPr txBox="1"/>
          <p:nvPr/>
        </p:nvSpPr>
        <p:spPr>
          <a:xfrm>
            <a:off x="4204076" y="6034667"/>
            <a:ext cx="1163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Read2</a:t>
            </a:r>
          </a:p>
          <a:p>
            <a:pPr algn="ctr"/>
            <a:r>
              <a:rPr lang="en-US" sz="1600" dirty="0"/>
              <a:t>sequence</a:t>
            </a:r>
          </a:p>
        </p:txBody>
      </p:sp>
      <p:sp>
        <p:nvSpPr>
          <p:cNvPr id="142" name="TextBox 141"/>
          <p:cNvSpPr txBox="1"/>
          <p:nvPr/>
        </p:nvSpPr>
        <p:spPr>
          <a:xfrm>
            <a:off x="1352313" y="6506366"/>
            <a:ext cx="1452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* optional</a:t>
            </a:r>
          </a:p>
        </p:txBody>
      </p:sp>
    </p:spTree>
    <p:extLst>
      <p:ext uri="{BB962C8B-B14F-4D97-AF65-F5344CB8AC3E}">
        <p14:creationId xmlns:p14="http://schemas.microsoft.com/office/powerpoint/2010/main" val="1357077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Paired-end sequencing results in more accurate sequence alignment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1560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8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686140" y="139347"/>
            <a:ext cx="8826412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RNA-</a:t>
            </a:r>
            <a:r>
              <a:rPr lang="en-US" dirty="0" err="1">
                <a:solidFill>
                  <a:schemeClr val="tx1"/>
                </a:solidFill>
              </a:rPr>
              <a:t>Seq</a:t>
            </a:r>
            <a:r>
              <a:rPr lang="en-US" dirty="0">
                <a:solidFill>
                  <a:schemeClr val="tx1"/>
                </a:solidFill>
              </a:rPr>
              <a:t> Analysis Overview: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95361" y="1703658"/>
            <a:ext cx="1770063" cy="1067842"/>
            <a:chOff x="490662" y="1688345"/>
            <a:chExt cx="1630732" cy="836957"/>
          </a:xfrm>
        </p:grpSpPr>
        <p:sp>
          <p:nvSpPr>
            <p:cNvPr id="2" name="Rounded Rectangle 1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35994" y="1740216"/>
              <a:ext cx="1183362" cy="7236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Download Data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(</a:t>
              </a:r>
              <a:r>
                <a:rPr lang="en-US" dirty="0" err="1">
                  <a:solidFill>
                    <a:schemeClr val="bg1"/>
                  </a:solidFill>
                </a:rPr>
                <a:t>fastq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88614" y="1678167"/>
            <a:ext cx="1770063" cy="1067842"/>
            <a:chOff x="490662" y="1688345"/>
            <a:chExt cx="1630732" cy="836957"/>
          </a:xfrm>
        </p:grpSpPr>
        <p:sp>
          <p:nvSpPr>
            <p:cNvPr id="8" name="Rounded Rectangle 7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35994" y="1751526"/>
              <a:ext cx="1183362" cy="72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Check Quality (</a:t>
              </a:r>
              <a:r>
                <a:rPr lang="en-US" dirty="0" err="1">
                  <a:solidFill>
                    <a:schemeClr val="bg1"/>
                  </a:solidFill>
                </a:rPr>
                <a:t>fastqc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71127" y="1703658"/>
            <a:ext cx="1770063" cy="1067842"/>
            <a:chOff x="490662" y="1688345"/>
            <a:chExt cx="1630732" cy="836957"/>
          </a:xfrm>
        </p:grpSpPr>
        <p:sp>
          <p:nvSpPr>
            <p:cNvPr id="11" name="Rounded Rectangle 10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5994" y="1758156"/>
              <a:ext cx="1183362" cy="72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Align to Genome (STAR)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72402" y="3710769"/>
            <a:ext cx="2488890" cy="1067842"/>
            <a:chOff x="490662" y="1688345"/>
            <a:chExt cx="1630732" cy="836957"/>
          </a:xfrm>
        </p:grpSpPr>
        <p:sp>
          <p:nvSpPr>
            <p:cNvPr id="14" name="Rounded Rectangle 13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6904" y="1756370"/>
              <a:ext cx="1392307" cy="72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Count Reads Mapped to Genes (</a:t>
              </a:r>
              <a:r>
                <a:rPr lang="en-US" dirty="0" err="1">
                  <a:solidFill>
                    <a:schemeClr val="bg1"/>
                  </a:solidFill>
                </a:rPr>
                <a:t>featureCounts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299060" y="3716683"/>
            <a:ext cx="2072659" cy="1067842"/>
            <a:chOff x="490662" y="1688345"/>
            <a:chExt cx="1630732" cy="836957"/>
          </a:xfrm>
        </p:grpSpPr>
        <p:sp>
          <p:nvSpPr>
            <p:cNvPr id="17" name="Rounded Rectangle 16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5994" y="1774149"/>
              <a:ext cx="1183362" cy="72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Differential Expression (DESeq2)</a:t>
              </a:r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3807321" y="2208719"/>
            <a:ext cx="628606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655972" y="2208719"/>
            <a:ext cx="713236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4035036" y="4244273"/>
            <a:ext cx="626086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7440812" y="4244272"/>
            <a:ext cx="673730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4121625" y="5687300"/>
            <a:ext cx="837013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174201" y="5193966"/>
            <a:ext cx="2072660" cy="1067842"/>
            <a:chOff x="490662" y="1688345"/>
            <a:chExt cx="1630732" cy="836957"/>
          </a:xfrm>
        </p:grpSpPr>
        <p:sp>
          <p:nvSpPr>
            <p:cNvPr id="25" name="Rounded Rectangle 24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3712" y="1879494"/>
              <a:ext cx="1183362" cy="506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Interesting Biology!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915756" y="3710769"/>
            <a:ext cx="1989400" cy="1067842"/>
            <a:chOff x="490662" y="1688345"/>
            <a:chExt cx="1630732" cy="836957"/>
          </a:xfrm>
        </p:grpSpPr>
        <p:sp>
          <p:nvSpPr>
            <p:cNvPr id="29" name="Rounded Rectangle 28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5994" y="1740216"/>
              <a:ext cx="1183362" cy="72369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Sort and Index BAM (</a:t>
              </a:r>
              <a:r>
                <a:rPr lang="en-US" dirty="0" err="1">
                  <a:solidFill>
                    <a:schemeClr val="bg1"/>
                  </a:solidFill>
                </a:rPr>
                <a:t>samtools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31" name="Right Arrow 30"/>
          <p:cNvSpPr/>
          <p:nvPr/>
        </p:nvSpPr>
        <p:spPr>
          <a:xfrm>
            <a:off x="9637706" y="2208719"/>
            <a:ext cx="713236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3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686140" y="139347"/>
            <a:ext cx="8826412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tx1"/>
                </a:solidFill>
              </a:rPr>
              <a:t>Fastq</a:t>
            </a:r>
            <a:r>
              <a:rPr lang="en-US" dirty="0">
                <a:solidFill>
                  <a:schemeClr val="tx1"/>
                </a:solidFill>
              </a:rPr>
              <a:t> File</a:t>
            </a:r>
          </a:p>
        </p:txBody>
      </p:sp>
      <p:sp>
        <p:nvSpPr>
          <p:cNvPr id="6" name="Rectangle 5"/>
          <p:cNvSpPr/>
          <p:nvPr/>
        </p:nvSpPr>
        <p:spPr>
          <a:xfrm>
            <a:off x="1676668" y="4463071"/>
            <a:ext cx="8826412" cy="1754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dirty="0"/>
              <a:t>@NS500672:54:HL775BGXX:1:11101:22716:1042 1:N:0:CCCCGG</a:t>
            </a:r>
          </a:p>
          <a:p>
            <a:r>
              <a:rPr lang="en-US" dirty="0"/>
              <a:t>CCGCCNATGCCCATGCCACAGTTGTTGAGCTTGAGTTCCTGCAGGGTGAAGCAGGCTGAGCTCTTGAGCAGGGCCTCGAA</a:t>
            </a:r>
          </a:p>
          <a:p>
            <a:r>
              <a:rPr lang="en-US" dirty="0"/>
              <a:t>+</a:t>
            </a:r>
          </a:p>
          <a:p>
            <a:r>
              <a:rPr lang="en-US" dirty="0"/>
              <a:t>AAAAA#EEEEEEEEEEEEEEEEEEEEEEEEEEEEEEEEEEEEEEEEEEEEEEEEEAEEEEEEEEEEEEEEEEEEEEEEEE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44010" b="-1"/>
          <a:stretch/>
        </p:blipFill>
        <p:spPr>
          <a:xfrm>
            <a:off x="1686140" y="2079551"/>
            <a:ext cx="8991332" cy="2237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6375" t="-19643" b="-2"/>
          <a:stretch/>
        </p:blipFill>
        <p:spPr>
          <a:xfrm>
            <a:off x="1686140" y="2283131"/>
            <a:ext cx="7005760" cy="2676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686140" y="1378017"/>
            <a:ext cx="8826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First line is the information about the location of the read and specific sequencing machine used:</a:t>
            </a:r>
            <a:endParaRPr lang="is-I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686140" y="2609306"/>
            <a:ext cx="882641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Second line is the nucleotide sequence called</a:t>
            </a:r>
          </a:p>
          <a:p>
            <a:pPr marL="342900" indent="-342900">
              <a:buFont typeface="Arial"/>
              <a:buChar char="•"/>
            </a:pPr>
            <a:endParaRPr lang="en-US" sz="12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Third line is “+” and can optionally be followed by a repeat of the filename in line 1</a:t>
            </a:r>
          </a:p>
          <a:p>
            <a:pPr marL="342900" indent="-342900">
              <a:buFont typeface="Arial"/>
              <a:buChar char="•"/>
            </a:pPr>
            <a:endParaRPr lang="en-US" sz="1200" dirty="0"/>
          </a:p>
          <a:p>
            <a:pPr marL="342900" indent="-342900">
              <a:buFont typeface="Arial"/>
              <a:buChar char="•"/>
            </a:pPr>
            <a:r>
              <a:rPr lang="en-US" sz="2000" dirty="0"/>
              <a:t>Fourth line contains the quality score as determined by the sequencer</a:t>
            </a: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154799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686140" y="139347"/>
            <a:ext cx="8826412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chemeClr val="tx1"/>
                </a:solidFill>
              </a:rPr>
              <a:t>Fastq</a:t>
            </a:r>
            <a:r>
              <a:rPr lang="en-US" dirty="0">
                <a:solidFill>
                  <a:schemeClr val="tx1"/>
                </a:solidFill>
              </a:rPr>
              <a:t> File – </a:t>
            </a:r>
            <a:r>
              <a:rPr lang="en-US" dirty="0" err="1">
                <a:solidFill>
                  <a:schemeClr val="tx1"/>
                </a:solidFill>
              </a:rPr>
              <a:t>Phred</a:t>
            </a:r>
            <a:r>
              <a:rPr lang="en-US" dirty="0">
                <a:solidFill>
                  <a:schemeClr val="tx1"/>
                </a:solidFill>
              </a:rPr>
              <a:t> Quality Score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86140" y="1378017"/>
            <a:ext cx="882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Quality scores report the probability that the base call is incorrect</a:t>
            </a:r>
            <a:endParaRPr lang="is-I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283" y="2047355"/>
            <a:ext cx="2688105" cy="4480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675" y="2604020"/>
            <a:ext cx="6629400" cy="2717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86140" y="5715204"/>
            <a:ext cx="882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Field standard is to accept bases with quality &gt;20</a:t>
            </a: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115814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93260"/>
            <a:ext cx="10515600" cy="1325563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smtClean="0"/>
              <a:t>Intro to RNA-</a:t>
            </a:r>
            <a:r>
              <a:rPr lang="en-US" dirty="0" err="1" smtClean="0"/>
              <a:t>seq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Processing pipeline and workflow </a:t>
            </a:r>
          </a:p>
          <a:p>
            <a:endParaRPr lang="en-US" dirty="0"/>
          </a:p>
          <a:p>
            <a:r>
              <a:rPr lang="en-US" dirty="0" smtClean="0"/>
              <a:t>Later: i</a:t>
            </a:r>
            <a:r>
              <a:rPr lang="en-US" dirty="0" smtClean="0"/>
              <a:t>ntro </a:t>
            </a:r>
            <a:r>
              <a:rPr lang="en-US" dirty="0" smtClean="0"/>
              <a:t>to Triton Shared Computing Cluster (TSCC)</a:t>
            </a:r>
          </a:p>
        </p:txBody>
      </p:sp>
    </p:spTree>
    <p:extLst>
      <p:ext uri="{BB962C8B-B14F-4D97-AF65-F5344CB8AC3E}">
        <p14:creationId xmlns:p14="http://schemas.microsoft.com/office/powerpoint/2010/main" val="1663446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7276" y="259150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Illumina sequencing – great for read #, not great for read length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2" b="8827"/>
          <a:stretch/>
        </p:blipFill>
        <p:spPr>
          <a:xfrm>
            <a:off x="3212757" y="2023333"/>
            <a:ext cx="6359611" cy="3421879"/>
          </a:xfrm>
        </p:spPr>
      </p:pic>
      <p:sp>
        <p:nvSpPr>
          <p:cNvPr id="5" name="TextBox 4"/>
          <p:cNvSpPr txBox="1"/>
          <p:nvPr/>
        </p:nvSpPr>
        <p:spPr>
          <a:xfrm>
            <a:off x="4867697" y="5883831"/>
            <a:ext cx="282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Cycle #</a:t>
            </a:r>
          </a:p>
        </p:txBody>
      </p:sp>
      <p:sp>
        <p:nvSpPr>
          <p:cNvPr id="6" name="TextBox 5"/>
          <p:cNvSpPr txBox="1"/>
          <p:nvPr/>
        </p:nvSpPr>
        <p:spPr>
          <a:xfrm rot="16200000">
            <a:off x="1615301" y="3549605"/>
            <a:ext cx="2825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Quality score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28736" y="5421435"/>
            <a:ext cx="22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65853" y="5433323"/>
            <a:ext cx="83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254169" y="5433323"/>
            <a:ext cx="83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83458" y="5421435"/>
            <a:ext cx="83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71774" y="5421435"/>
            <a:ext cx="839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400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433010" y="5340259"/>
            <a:ext cx="5630780" cy="93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65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686140" y="139347"/>
            <a:ext cx="8826412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</a:rPr>
              <a:t>SAM/BAM </a:t>
            </a:r>
            <a:r>
              <a:rPr lang="en-US" dirty="0">
                <a:solidFill>
                  <a:schemeClr val="tx1"/>
                </a:solidFill>
              </a:rPr>
              <a:t>File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519" y="1386031"/>
            <a:ext cx="4953000" cy="41021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686140" y="5851410"/>
            <a:ext cx="8826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BAM files are binary, you must use </a:t>
            </a:r>
            <a:r>
              <a:rPr lang="en-US" sz="2000" dirty="0" err="1"/>
              <a:t>samtools</a:t>
            </a:r>
            <a:r>
              <a:rPr lang="en-US" sz="2000" dirty="0"/>
              <a:t> to view them</a:t>
            </a:r>
            <a:endParaRPr lang="is-IS" sz="2000" dirty="0"/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686140" y="6410000"/>
            <a:ext cx="77947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04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100" dirty="0"/>
              <a:t>Bioinformatics. 2009 Aug 15;25(16):2078-9. </a:t>
            </a:r>
            <a:r>
              <a:rPr lang="en-US" sz="1100" dirty="0" err="1"/>
              <a:t>Epub</a:t>
            </a:r>
            <a:r>
              <a:rPr lang="en-US" sz="1100" dirty="0"/>
              <a:t> 2009 Jun 8. The Sequence Alignment/Map format and </a:t>
            </a:r>
            <a:r>
              <a:rPr lang="en-US" sz="1100" dirty="0" err="1"/>
              <a:t>SAMtools</a:t>
            </a:r>
            <a:r>
              <a:rPr lang="en-US" sz="11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1993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2850407"/>
            <a:ext cx="7785100" cy="2933700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686140" y="6410000"/>
            <a:ext cx="7794720" cy="39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39" tIns="50420" rIns="81639" bIns="4082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9pPr>
          </a:lstStyle>
          <a:p>
            <a:r>
              <a:rPr lang="en-US" sz="1100" dirty="0"/>
              <a:t>Bioinformatics. 2009 Aug 15;25(16):2078-9. </a:t>
            </a:r>
            <a:r>
              <a:rPr lang="en-US" sz="1100" dirty="0" err="1"/>
              <a:t>Epub</a:t>
            </a:r>
            <a:r>
              <a:rPr lang="en-US" sz="1100" dirty="0"/>
              <a:t> 2009 Jun 8. The Sequence Alignment/Map format and </a:t>
            </a:r>
            <a:r>
              <a:rPr lang="en-US" sz="1100" dirty="0" err="1"/>
              <a:t>SAMtools</a:t>
            </a:r>
            <a:r>
              <a:rPr lang="en-US" sz="1100" dirty="0"/>
              <a:t>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86140" y="139347"/>
            <a:ext cx="8826412" cy="758952"/>
          </a:xfrm>
          <a:prstGeom prst="rect">
            <a:avLst/>
          </a:prstGeom>
        </p:spPr>
        <p:txBody>
          <a:bodyPr vert="horz" anchor="b">
            <a:normAutofit fontScale="77500" lnSpcReduction="20000"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 </a:t>
            </a:r>
            <a:r>
              <a:rPr lang="en-US" dirty="0">
                <a:solidFill>
                  <a:schemeClr val="tx1"/>
                </a:solidFill>
              </a:rPr>
              <a:t>Concise Idiosyncratic Gapped Alignment </a:t>
            </a:r>
            <a:r>
              <a:rPr lang="en-US" dirty="0" smtClean="0">
                <a:solidFill>
                  <a:schemeClr val="tx1"/>
                </a:solidFill>
              </a:rPr>
              <a:t>Report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tx1"/>
                </a:solidFill>
              </a:rPr>
              <a:t>(CIGAR) </a:t>
            </a:r>
            <a:r>
              <a:rPr lang="en-US" dirty="0">
                <a:solidFill>
                  <a:schemeClr val="tx1"/>
                </a:solidFill>
              </a:rPr>
              <a:t>String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86140" y="1594471"/>
            <a:ext cx="88264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000" dirty="0"/>
              <a:t>Contains specific information about the mapping information at specific positions across the read </a:t>
            </a:r>
            <a:endParaRPr lang="is-IS" sz="2000" dirty="0"/>
          </a:p>
        </p:txBody>
      </p:sp>
    </p:spTree>
    <p:extLst>
      <p:ext uri="{BB962C8B-B14F-4D97-AF65-F5344CB8AC3E}">
        <p14:creationId xmlns:p14="http://schemas.microsoft.com/office/powerpoint/2010/main" val="123092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41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Dataset: Primary dendritic cells following exotoxin activation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30087" y="1479673"/>
            <a:ext cx="609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Dendritic cells: antigen-presenting cells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Phagocytose pieces of pathogens in surrounding environment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u="sng" dirty="0" smtClean="0"/>
              <a:t>Immature</a:t>
            </a:r>
            <a:r>
              <a:rPr lang="en-US" dirty="0" smtClean="0"/>
              <a:t>: sample pathogens and degrade proteins into presentable peptides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u="sng" dirty="0" smtClean="0"/>
              <a:t>Mature</a:t>
            </a:r>
            <a:r>
              <a:rPr lang="en-US" dirty="0" smtClean="0"/>
              <a:t>: localize to lymph nodes and activate T cells through antigen presentation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Exposure to bacterial, viral, or fungal pathogen evokes specific transcriptional program through interaction will cell receptors (e.g. TLRs)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Serves as link between innate and adaptive immunity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Goal: look at immune response gene patterns following exposure to pathogen component lipopolysaccharide (LPS) (bacterial stimulation) throughout maturation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250" y="1411444"/>
            <a:ext cx="3180521" cy="30015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213" y="4583283"/>
            <a:ext cx="4696597" cy="188543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731932" y="6468716"/>
            <a:ext cx="40890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Street et al., </a:t>
            </a:r>
            <a:r>
              <a:rPr lang="en-US" sz="1200" i="1" dirty="0"/>
              <a:t>Journal of </a:t>
            </a:r>
            <a:r>
              <a:rPr lang="en-US" sz="1200" i="1" dirty="0" err="1"/>
              <a:t>Orthopaedic</a:t>
            </a:r>
            <a:r>
              <a:rPr lang="en-US" sz="1200" i="1" dirty="0"/>
              <a:t> Surgery and </a:t>
            </a:r>
            <a:r>
              <a:rPr lang="en-US" sz="1200" i="1" dirty="0" smtClean="0"/>
              <a:t>Research </a:t>
            </a:r>
            <a:r>
              <a:rPr lang="en-US" sz="1200" dirty="0" smtClean="0"/>
              <a:t>2015</a:t>
            </a:r>
            <a:endParaRPr 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8549397" y="4306283"/>
            <a:ext cx="3271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Comabella</a:t>
            </a:r>
            <a:r>
              <a:rPr lang="en-US" sz="1200" dirty="0" smtClean="0"/>
              <a:t> et al., </a:t>
            </a:r>
            <a:r>
              <a:rPr lang="en-US" sz="1200" i="1" dirty="0" smtClean="0"/>
              <a:t>Nature Reviews Neurology </a:t>
            </a:r>
            <a:r>
              <a:rPr lang="en-US" sz="1200" dirty="0" smtClean="0"/>
              <a:t>2010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1487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4110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Dataset: Primary dendritic cells following exotoxin activation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530087" y="1479673"/>
            <a:ext cx="60960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Dendritic cells: antigen-presenting cells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Phagocytose pieces of pathogens in surrounding environment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u="sng" dirty="0" smtClean="0"/>
              <a:t>Immature</a:t>
            </a:r>
            <a:r>
              <a:rPr lang="en-US" dirty="0" smtClean="0"/>
              <a:t>: sample pathogens and degrade proteins into presentable peptides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u="sng" dirty="0" smtClean="0"/>
              <a:t>Mature</a:t>
            </a:r>
            <a:r>
              <a:rPr lang="en-US" dirty="0" smtClean="0"/>
              <a:t>: localize to lymph nodes and activate T cells through antigen presentation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Exposure to bacterial, viral, or fungal pathogen evokes specific transcriptional program through interaction will cell receptors (e.g. TLRs)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Serves as link between innate and adaptive immunity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Goal: look at immune response gene patterns following exposure to pathogen component lipopolysaccharide (LPS) (bacterial stimulation) throughout maturation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996" y="1179628"/>
            <a:ext cx="3506195" cy="54540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587681" y="6449045"/>
            <a:ext cx="248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Amit et al., </a:t>
            </a:r>
            <a:r>
              <a:rPr lang="en-US" i="1" dirty="0" smtClean="0"/>
              <a:t>Science</a:t>
            </a:r>
            <a:r>
              <a:rPr lang="en-US" dirty="0" smtClean="0"/>
              <a:t> 2009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66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921305" y="2497927"/>
            <a:ext cx="3707415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https://www.encodeproject.org/rna-seq/long-rnas/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Each replicate should have 30 million aligned reads, although older projects aimed for 20 million reads.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Replicate concordance: the gene level quantification should have a Spearman correlation of &gt;0.9 between isogenic replicates and &gt;0.8 between </a:t>
            </a:r>
            <a:r>
              <a:rPr lang="en-US" dirty="0" err="1" smtClean="0"/>
              <a:t>anisogenic</a:t>
            </a:r>
            <a:r>
              <a:rPr lang="en-US" dirty="0" smtClean="0"/>
              <a:t> replicates (i.e. replicates from different donors).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647" y="1479673"/>
            <a:ext cx="1974729" cy="11466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1370" y="2046247"/>
            <a:ext cx="519485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Samples: bone marrow-derived dendritic cells (differentiated in vitro from mouse bone marrow)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Exposed to 100 </a:t>
            </a:r>
            <a:r>
              <a:rPr lang="en-US" dirty="0"/>
              <a:t>n</a:t>
            </a:r>
            <a:r>
              <a:rPr lang="en-US" dirty="0" smtClean="0"/>
              <a:t>g/ml LPS for 0 to hours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4-hour time point: cells characterized to have pronounced migratory ability and poor antigen uptake ability  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Compare initial and long-term/terminal gene signatures of maturing DCs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838200" y="1541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smtClean="0"/>
              <a:t>Dataset: Primary dendritic cells following exotoxin activation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49262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686140" y="139347"/>
            <a:ext cx="8826412" cy="758952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ctr" rtl="0" eaLnBrk="1" latinLnBrk="0" hangingPunct="1">
              <a:spcBef>
                <a:spcPct val="0"/>
              </a:spcBef>
              <a:buNone/>
              <a:defRPr kumimoji="0" sz="3300" kern="1200">
                <a:solidFill>
                  <a:schemeClr val="accent3">
                    <a:shade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RNA-</a:t>
            </a:r>
            <a:r>
              <a:rPr lang="en-US" dirty="0" err="1">
                <a:solidFill>
                  <a:schemeClr val="tx1"/>
                </a:solidFill>
              </a:rPr>
              <a:t>Seq</a:t>
            </a:r>
            <a:r>
              <a:rPr lang="en-US" dirty="0">
                <a:solidFill>
                  <a:schemeClr val="tx1"/>
                </a:solidFill>
              </a:rPr>
              <a:t> Analysis Overview: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795361" y="1703658"/>
            <a:ext cx="1770063" cy="1067842"/>
            <a:chOff x="490662" y="1688345"/>
            <a:chExt cx="1630732" cy="836957"/>
          </a:xfrm>
        </p:grpSpPr>
        <p:sp>
          <p:nvSpPr>
            <p:cNvPr id="2" name="Rounded Rectangle 1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35994" y="1740216"/>
              <a:ext cx="1183362" cy="72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Download Data</a:t>
              </a:r>
            </a:p>
            <a:p>
              <a:pPr algn="ctr"/>
              <a:r>
                <a:rPr lang="en-US" dirty="0">
                  <a:solidFill>
                    <a:schemeClr val="bg1"/>
                  </a:solidFill>
                </a:rPr>
                <a:t>(</a:t>
              </a:r>
              <a:r>
                <a:rPr lang="en-US" dirty="0" err="1">
                  <a:solidFill>
                    <a:schemeClr val="bg1"/>
                  </a:solidFill>
                </a:rPr>
                <a:t>fastq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688614" y="1678167"/>
            <a:ext cx="1770063" cy="1067842"/>
            <a:chOff x="490662" y="1688345"/>
            <a:chExt cx="1630732" cy="836957"/>
          </a:xfrm>
        </p:grpSpPr>
        <p:sp>
          <p:nvSpPr>
            <p:cNvPr id="8" name="Rounded Rectangle 7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35994" y="1751526"/>
              <a:ext cx="1183362" cy="72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Check Quality (</a:t>
              </a:r>
              <a:r>
                <a:rPr lang="en-US" dirty="0" err="1">
                  <a:solidFill>
                    <a:schemeClr val="bg1"/>
                  </a:solidFill>
                </a:rPr>
                <a:t>fastqc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71127" y="1703658"/>
            <a:ext cx="1770063" cy="1067842"/>
            <a:chOff x="490662" y="1688345"/>
            <a:chExt cx="1630732" cy="836957"/>
          </a:xfrm>
        </p:grpSpPr>
        <p:sp>
          <p:nvSpPr>
            <p:cNvPr id="11" name="Rounded Rectangle 10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35994" y="1758156"/>
              <a:ext cx="1183362" cy="72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Align to Genome (STAR)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772402" y="3710769"/>
            <a:ext cx="2488890" cy="1067842"/>
            <a:chOff x="490662" y="1688345"/>
            <a:chExt cx="1630732" cy="836957"/>
          </a:xfrm>
        </p:grpSpPr>
        <p:sp>
          <p:nvSpPr>
            <p:cNvPr id="14" name="Rounded Rectangle 13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16904" y="1756370"/>
              <a:ext cx="1392307" cy="72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Count Reads Mapped to Genes (</a:t>
              </a:r>
              <a:r>
                <a:rPr lang="en-US" dirty="0" err="1">
                  <a:solidFill>
                    <a:schemeClr val="bg1"/>
                  </a:solidFill>
                </a:rPr>
                <a:t>featureCounts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299060" y="3716683"/>
            <a:ext cx="2072659" cy="1067842"/>
            <a:chOff x="490662" y="1688345"/>
            <a:chExt cx="1630732" cy="836957"/>
          </a:xfrm>
        </p:grpSpPr>
        <p:sp>
          <p:nvSpPr>
            <p:cNvPr id="17" name="Rounded Rectangle 16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5994" y="1774149"/>
              <a:ext cx="1183362" cy="72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Differential Expression (DESeq2)</a:t>
              </a:r>
            </a:p>
          </p:txBody>
        </p:sp>
      </p:grpSp>
      <p:sp>
        <p:nvSpPr>
          <p:cNvPr id="19" name="Right Arrow 18"/>
          <p:cNvSpPr/>
          <p:nvPr/>
        </p:nvSpPr>
        <p:spPr>
          <a:xfrm>
            <a:off x="3807321" y="2208719"/>
            <a:ext cx="628606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6655972" y="2208719"/>
            <a:ext cx="713236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>
            <a:off x="4035036" y="4244273"/>
            <a:ext cx="626086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2" name="Right Arrow 21"/>
          <p:cNvSpPr/>
          <p:nvPr/>
        </p:nvSpPr>
        <p:spPr>
          <a:xfrm>
            <a:off x="7440812" y="4244272"/>
            <a:ext cx="673730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>
            <a:off x="4121625" y="5687300"/>
            <a:ext cx="837013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174201" y="5193966"/>
            <a:ext cx="2072660" cy="1067842"/>
            <a:chOff x="490662" y="1688345"/>
            <a:chExt cx="1630732" cy="836957"/>
          </a:xfrm>
        </p:grpSpPr>
        <p:sp>
          <p:nvSpPr>
            <p:cNvPr id="25" name="Rounded Rectangle 24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753712" y="1879494"/>
              <a:ext cx="1183362" cy="506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Interesting Biology!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915756" y="3710769"/>
            <a:ext cx="1989400" cy="1067842"/>
            <a:chOff x="490662" y="1688345"/>
            <a:chExt cx="1630732" cy="836957"/>
          </a:xfrm>
        </p:grpSpPr>
        <p:sp>
          <p:nvSpPr>
            <p:cNvPr id="29" name="Rounded Rectangle 28"/>
            <p:cNvSpPr/>
            <p:nvPr/>
          </p:nvSpPr>
          <p:spPr>
            <a:xfrm>
              <a:off x="490662" y="1688345"/>
              <a:ext cx="1630732" cy="836957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35994" y="1740216"/>
              <a:ext cx="1183362" cy="7236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Sort and Index BAM (</a:t>
              </a:r>
              <a:r>
                <a:rPr lang="en-US" dirty="0" err="1">
                  <a:solidFill>
                    <a:schemeClr val="bg1"/>
                  </a:solidFill>
                </a:rPr>
                <a:t>samtools</a:t>
              </a:r>
              <a:r>
                <a:rPr lang="en-US" dirty="0">
                  <a:solidFill>
                    <a:schemeClr val="bg1"/>
                  </a:solidFill>
                </a:rPr>
                <a:t>)</a:t>
              </a:r>
            </a:p>
          </p:txBody>
        </p:sp>
      </p:grpSp>
      <p:sp>
        <p:nvSpPr>
          <p:cNvPr id="31" name="Right Arrow 30"/>
          <p:cNvSpPr/>
          <p:nvPr/>
        </p:nvSpPr>
        <p:spPr>
          <a:xfrm>
            <a:off x="9658483" y="2208810"/>
            <a:ext cx="713236" cy="21645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2" name="Right Arrow 31"/>
          <p:cNvSpPr/>
          <p:nvPr/>
        </p:nvSpPr>
        <p:spPr>
          <a:xfrm rot="8782843">
            <a:off x="5938193" y="3086503"/>
            <a:ext cx="1638858" cy="18613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2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sequence aligners 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56" y="2115596"/>
            <a:ext cx="5423429" cy="36253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536359" y="6451698"/>
            <a:ext cx="3559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Baruzzo</a:t>
            </a:r>
            <a:r>
              <a:rPr lang="en-US" dirty="0" smtClean="0"/>
              <a:t> et al. Nature Methods 2017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433549"/>
            <a:ext cx="330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Exon junction </a:t>
            </a:r>
            <a:r>
              <a:rPr lang="en-US" smtClean="0"/>
              <a:t>aligner comparison</a:t>
            </a: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751" y="1956571"/>
            <a:ext cx="5602909" cy="38267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0402" y="1718476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Run time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86758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231" y="1398124"/>
            <a:ext cx="4868780" cy="5351497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6098" y="72561"/>
            <a:ext cx="10515600" cy="1325563"/>
          </a:xfrm>
        </p:spPr>
        <p:txBody>
          <a:bodyPr/>
          <a:lstStyle/>
          <a:p>
            <a:r>
              <a:rPr lang="en-US" dirty="0" smtClean="0"/>
              <a:t>RNA-</a:t>
            </a:r>
            <a:r>
              <a:rPr lang="en-US" dirty="0" err="1" smtClean="0"/>
              <a:t>seq</a:t>
            </a:r>
            <a:r>
              <a:rPr lang="en-US" dirty="0" smtClean="0"/>
              <a:t> Pipeline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87007" y="1398124"/>
            <a:ext cx="20116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RNA Isolation and Fragmentation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377237" y="3248582"/>
            <a:ext cx="201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Sequencing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487006" y="2215855"/>
            <a:ext cx="201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Library Preparation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32121" y="4192543"/>
            <a:ext cx="2162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Genomic Alignment of Sequencing Reads</a:t>
            </a:r>
            <a:endParaRPr lang="en-US" dirty="0"/>
          </a:p>
        </p:txBody>
      </p:sp>
      <p:sp>
        <p:nvSpPr>
          <p:cNvPr id="13" name="Right Bracket 12"/>
          <p:cNvSpPr/>
          <p:nvPr/>
        </p:nvSpPr>
        <p:spPr>
          <a:xfrm>
            <a:off x="8377237" y="1398124"/>
            <a:ext cx="109769" cy="646331"/>
          </a:xfrm>
          <a:prstGeom prst="rightBracke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Bracket 13"/>
          <p:cNvSpPr/>
          <p:nvPr/>
        </p:nvSpPr>
        <p:spPr>
          <a:xfrm>
            <a:off x="8377237" y="2077356"/>
            <a:ext cx="109769" cy="646331"/>
          </a:xfrm>
          <a:prstGeom prst="rightBracke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ket 14"/>
          <p:cNvSpPr/>
          <p:nvPr/>
        </p:nvSpPr>
        <p:spPr>
          <a:xfrm>
            <a:off x="8377265" y="2755709"/>
            <a:ext cx="109741" cy="1139204"/>
          </a:xfrm>
          <a:prstGeom prst="rightBracke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ket 15"/>
          <p:cNvSpPr/>
          <p:nvPr/>
        </p:nvSpPr>
        <p:spPr>
          <a:xfrm>
            <a:off x="8377265" y="3946107"/>
            <a:ext cx="109741" cy="1139204"/>
          </a:xfrm>
          <a:prstGeom prst="rightBracket">
            <a:avLst/>
          </a:prstGeom>
          <a:noFill/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7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372" y="1847270"/>
            <a:ext cx="7110235" cy="410336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436098" y="311711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General Library Preparation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235569" y="1913206"/>
            <a:ext cx="589436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159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128767" y="574491"/>
            <a:ext cx="7886700" cy="6034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Step 1: What RNA do you want to profile?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1265" y="1311198"/>
            <a:ext cx="29740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mRNA only </a:t>
            </a:r>
            <a:r>
              <a:rPr lang="en-US" dirty="0" smtClean="0"/>
              <a:t>-&gt; </a:t>
            </a:r>
            <a:r>
              <a:rPr lang="en-US" dirty="0" err="1" smtClean="0"/>
              <a:t>PolyA</a:t>
            </a:r>
            <a:r>
              <a:rPr lang="en-US" dirty="0" smtClean="0"/>
              <a:t> selection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223274" y="1670516"/>
            <a:ext cx="282415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(All mRNAs are </a:t>
            </a:r>
            <a:r>
              <a:rPr lang="en-US" dirty="0" err="1" smtClean="0"/>
              <a:t>polyadenylated</a:t>
            </a:r>
            <a:r>
              <a:rPr lang="en-US" dirty="0" smtClean="0"/>
              <a:t> at the 3’ end – can use d(T)</a:t>
            </a:r>
            <a:r>
              <a:rPr lang="en-US" baseline="-25000" dirty="0" smtClean="0"/>
              <a:t>25</a:t>
            </a:r>
            <a:r>
              <a:rPr lang="en-US" dirty="0" smtClean="0"/>
              <a:t> beads to select)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060" y="2870845"/>
            <a:ext cx="2502494" cy="39871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474564" y="1311198"/>
            <a:ext cx="2798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Specific RNAs </a:t>
            </a:r>
            <a:r>
              <a:rPr lang="en-US" dirty="0" smtClean="0"/>
              <a:t>-&gt; targeted enrichment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0" b="30642"/>
          <a:stretch/>
        </p:blipFill>
        <p:spPr>
          <a:xfrm>
            <a:off x="8015466" y="2344061"/>
            <a:ext cx="3716988" cy="364519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418448" y="1311198"/>
            <a:ext cx="47408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rRNA</a:t>
            </a:r>
            <a:r>
              <a:rPr lang="en-US" b="1" dirty="0" smtClean="0"/>
              <a:t>-depleted RNAs </a:t>
            </a:r>
            <a:r>
              <a:rPr lang="en-US" dirty="0" smtClean="0"/>
              <a:t>-&gt; </a:t>
            </a:r>
            <a:r>
              <a:rPr lang="en-US" dirty="0" err="1" smtClean="0"/>
              <a:t>rRNA</a:t>
            </a:r>
            <a:r>
              <a:rPr lang="en-US" dirty="0" smtClean="0"/>
              <a:t> negative selection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737088" y="1680530"/>
            <a:ext cx="3470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(Probes matching </a:t>
            </a:r>
            <a:r>
              <a:rPr lang="en-US" dirty="0" err="1" smtClean="0"/>
              <a:t>rRNA</a:t>
            </a:r>
            <a:r>
              <a:rPr lang="en-US" dirty="0" smtClean="0"/>
              <a:t> are used to pull-out </a:t>
            </a:r>
            <a:r>
              <a:rPr lang="en-US" dirty="0" err="1" smtClean="0"/>
              <a:t>rRNA</a:t>
            </a:r>
            <a:r>
              <a:rPr lang="en-US" dirty="0" smtClean="0"/>
              <a:t>  molecules)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017020" y="6163174"/>
            <a:ext cx="29109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/>
              <a:t>(Other methods – hybridize targeted DNA </a:t>
            </a:r>
            <a:r>
              <a:rPr lang="en-US" sz="1400" i="1" dirty="0" err="1" smtClean="0"/>
              <a:t>oligos</a:t>
            </a:r>
            <a:r>
              <a:rPr lang="en-US" sz="1400" i="1" dirty="0" smtClean="0"/>
              <a:t> + </a:t>
            </a:r>
            <a:r>
              <a:rPr lang="en-US" sz="1400" i="1" dirty="0" err="1" smtClean="0"/>
              <a:t>RNAseH</a:t>
            </a:r>
            <a:r>
              <a:rPr lang="en-US" sz="1400" i="1" dirty="0" smtClean="0"/>
              <a:t> treat)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78" b="16997"/>
          <a:stretch/>
        </p:blipFill>
        <p:spPr>
          <a:xfrm>
            <a:off x="3737088" y="2840739"/>
            <a:ext cx="3207590" cy="314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9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259" y="1177959"/>
            <a:ext cx="5040221" cy="5364736"/>
          </a:xfrm>
          <a:prstGeom prst="rect">
            <a:avLst/>
          </a:prstGeom>
        </p:spPr>
      </p:pic>
      <p:sp>
        <p:nvSpPr>
          <p:cNvPr id="3" name="Content Placeholder 2"/>
          <p:cNvSpPr txBox="1">
            <a:spLocks/>
          </p:cNvSpPr>
          <p:nvPr/>
        </p:nvSpPr>
        <p:spPr>
          <a:xfrm>
            <a:off x="128767" y="574491"/>
            <a:ext cx="7886700" cy="6034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/>
              <a:t>Step 1: What RNA do you want to profile?</a:t>
            </a: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indent="0">
              <a:buFont typeface="Arial"/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767" y="2757268"/>
            <a:ext cx="5329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Preparation method greatly impacts the over profile of your library </a:t>
            </a:r>
          </a:p>
        </p:txBody>
      </p:sp>
    </p:spTree>
    <p:extLst>
      <p:ext uri="{BB962C8B-B14F-4D97-AF65-F5344CB8AC3E}">
        <p14:creationId xmlns:p14="http://schemas.microsoft.com/office/powerpoint/2010/main" val="55641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733" y="1354883"/>
            <a:ext cx="7910732" cy="550311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2370" y="554664"/>
            <a:ext cx="954543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Step 2: How do you preserve strand </a:t>
            </a:r>
            <a:r>
              <a:rPr lang="en-US" sz="2800" smtClean="0"/>
              <a:t>information throughout RT?</a:t>
            </a:r>
            <a:endParaRPr lang="en-US" sz="2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77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212976" y="274638"/>
            <a:ext cx="8455025" cy="1143000"/>
          </a:xfrm>
        </p:spPr>
        <p:txBody>
          <a:bodyPr vert="horz" lIns="45720" tIns="45720" rIns="45720" bIns="45720" rtlCol="0" anchor="ctr">
            <a:normAutofit fontScale="90000"/>
          </a:bodyPr>
          <a:lstStyle/>
          <a:p>
            <a:pPr eaLnBrk="1" hangingPunct="1">
              <a:defRPr/>
            </a:pPr>
            <a:r>
              <a:rPr lang="en-US" sz="3900" dirty="0"/>
              <a:t>Sequencing by synthesis: </a:t>
            </a:r>
            <a:r>
              <a:rPr lang="en-US" sz="3900" dirty="0" err="1"/>
              <a:t>HiSeq</a:t>
            </a:r>
            <a:r>
              <a:rPr lang="en-US" sz="3900" dirty="0"/>
              <a:t> 2500 (Illumina)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 l="2674" t="11400" b="12365"/>
          <a:stretch>
            <a:fillRect/>
          </a:stretch>
        </p:blipFill>
        <p:spPr bwMode="auto">
          <a:xfrm>
            <a:off x="3938949" y="1820867"/>
            <a:ext cx="7917307" cy="2132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3">
                <a:alpha val="75000"/>
              </a:schemeClr>
            </a:glow>
          </a:effectLst>
        </p:spPr>
      </p:pic>
      <p:sp>
        <p:nvSpPr>
          <p:cNvPr id="41987" name="TextBox 3"/>
          <p:cNvSpPr txBox="1">
            <a:spLocks noChangeArrowheads="1"/>
          </p:cNvSpPr>
          <p:nvPr/>
        </p:nvSpPr>
        <p:spPr bwMode="auto">
          <a:xfrm>
            <a:off x="6440488" y="4097835"/>
            <a:ext cx="54864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/>
            <a:r>
              <a:rPr lang="en-US" altLang="en-US" sz="1600" dirty="0" err="1"/>
              <a:t>Shendure</a:t>
            </a:r>
            <a:r>
              <a:rPr lang="en-US" altLang="en-US" sz="1600" dirty="0"/>
              <a:t> &amp; Lee, Nat. Biotech. 2008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168616" y="4579057"/>
            <a:ext cx="4543743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/>
              <a:t>Can do 50bp to 250bp single-end or paired-end reads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/>
              <a:t>~300 million reads per lane x (2 or 8) lanes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/>
              <a:t>4-8 days run time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2000" b="1" dirty="0"/>
              <a:t>200 billion </a:t>
            </a:r>
            <a:r>
              <a:rPr lang="en-US" altLang="en-US" sz="2000" b="1" dirty="0" err="1"/>
              <a:t>bp</a:t>
            </a:r>
            <a:r>
              <a:rPr lang="en-US" altLang="en-US" sz="2000" b="1" dirty="0"/>
              <a:t> output each run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rcRect t="7785" b="24082"/>
          <a:stretch>
            <a:fillRect/>
          </a:stretch>
        </p:blipFill>
        <p:spPr>
          <a:xfrm>
            <a:off x="825688" y="4819785"/>
            <a:ext cx="2264447" cy="1688368"/>
          </a:xfrm>
          <a:prstGeom prst="rect">
            <a:avLst/>
          </a:prstGeom>
          <a:effectLst>
            <a:glow rad="101600">
              <a:schemeClr val="accent3">
                <a:alpha val="75000"/>
              </a:schemeClr>
            </a:glo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688" y="1672485"/>
            <a:ext cx="2774576" cy="259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458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838" y="635575"/>
            <a:ext cx="5729675" cy="6069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4" name="Text Box 3"/>
          <p:cNvSpPr txBox="1">
            <a:spLocks noChangeArrowheads="1"/>
          </p:cNvSpPr>
          <p:nvPr/>
        </p:nvSpPr>
        <p:spPr bwMode="auto">
          <a:xfrm>
            <a:off x="2706688" y="50801"/>
            <a:ext cx="71304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200" dirty="0"/>
              <a:t>Cluster Formation on Illumina </a:t>
            </a:r>
            <a:r>
              <a:rPr lang="en-US" altLang="en-US" sz="3200" dirty="0" err="1"/>
              <a:t>Flowcell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69210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1167</Words>
  <Application>Microsoft Macintosh PowerPoint</Application>
  <PresentationFormat>Widescreen</PresentationFormat>
  <Paragraphs>241</Paragraphs>
  <Slides>27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5" baseType="lpstr">
      <vt:lpstr>Calibri</vt:lpstr>
      <vt:lpstr>Calibri Light</vt:lpstr>
      <vt:lpstr>DejaVu Sans</vt:lpstr>
      <vt:lpstr>MS PGothic</vt:lpstr>
      <vt:lpstr>ＭＳ Ｐゴシック</vt:lpstr>
      <vt:lpstr>Verdana</vt:lpstr>
      <vt:lpstr>Arial</vt:lpstr>
      <vt:lpstr>Office Theme</vt:lpstr>
      <vt:lpstr>BIOM 200 Module 1: Introduction to Bioinformatics RNA-sequencing and ATAC-seq analysis </vt:lpstr>
      <vt:lpstr>Outline</vt:lpstr>
      <vt:lpstr>RNA-seq Pipeline</vt:lpstr>
      <vt:lpstr>PowerPoint Presentation</vt:lpstr>
      <vt:lpstr>PowerPoint Presentation</vt:lpstr>
      <vt:lpstr>PowerPoint Presentation</vt:lpstr>
      <vt:lpstr>PowerPoint Presentation</vt:lpstr>
      <vt:lpstr>Sequencing by synthesis: HiSeq 2500 (Illumina)</vt:lpstr>
      <vt:lpstr>PowerPoint Presentation</vt:lpstr>
      <vt:lpstr> </vt:lpstr>
      <vt:lpstr>Key considerations</vt:lpstr>
      <vt:lpstr>HiSeq 4000</vt:lpstr>
      <vt:lpstr>Nextseq 500 </vt:lpstr>
      <vt:lpstr>Illumina sequencing – fragment strategy</vt:lpstr>
      <vt:lpstr>PowerPoint Presentation</vt:lpstr>
      <vt:lpstr>Paired-end sequencing results in more accurate sequence alignment </vt:lpstr>
      <vt:lpstr>PowerPoint Presentation</vt:lpstr>
      <vt:lpstr>PowerPoint Presentation</vt:lpstr>
      <vt:lpstr>PowerPoint Presentation</vt:lpstr>
      <vt:lpstr>Illumina sequencing – great for read #, not great for read length</vt:lpstr>
      <vt:lpstr>PowerPoint Presentation</vt:lpstr>
      <vt:lpstr>PowerPoint Presentation</vt:lpstr>
      <vt:lpstr>Dataset: Primary dendritic cells following exotoxin activation</vt:lpstr>
      <vt:lpstr>Dataset: Primary dendritic cells following exotoxin activation</vt:lpstr>
      <vt:lpstr>PowerPoint Presentation</vt:lpstr>
      <vt:lpstr>PowerPoint Presentation</vt:lpstr>
      <vt:lpstr>Different sequence aligners 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BIOM 200 Module 1: Introduction to Bioinformatics RNA-sequencing and ATAC-seq analysis </dc:title>
  <dc:creator>Ryan J Marina</dc:creator>
  <cp:lastModifiedBy>Ryan J Marina</cp:lastModifiedBy>
  <cp:revision>13</cp:revision>
  <dcterms:created xsi:type="dcterms:W3CDTF">2018-09-26T08:55:13Z</dcterms:created>
  <dcterms:modified xsi:type="dcterms:W3CDTF">2018-09-26T12:11:49Z</dcterms:modified>
</cp:coreProperties>
</file>